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72" r:id="rId2"/>
  </p:sldMasterIdLst>
  <p:notesMasterIdLst>
    <p:notesMasterId r:id="rId35"/>
  </p:notesMasterIdLst>
  <p:sldIdLst>
    <p:sldId id="256" r:id="rId3"/>
    <p:sldId id="281" r:id="rId4"/>
    <p:sldId id="287" r:id="rId5"/>
    <p:sldId id="285" r:id="rId6"/>
    <p:sldId id="257" r:id="rId7"/>
    <p:sldId id="282" r:id="rId8"/>
    <p:sldId id="258" r:id="rId9"/>
    <p:sldId id="259" r:id="rId10"/>
    <p:sldId id="260" r:id="rId11"/>
    <p:sldId id="261" r:id="rId12"/>
    <p:sldId id="283" r:id="rId13"/>
    <p:sldId id="262" r:id="rId14"/>
    <p:sldId id="263" r:id="rId15"/>
    <p:sldId id="264" r:id="rId16"/>
    <p:sldId id="265" r:id="rId17"/>
    <p:sldId id="284" r:id="rId18"/>
    <p:sldId id="268" r:id="rId19"/>
    <p:sldId id="269" r:id="rId20"/>
    <p:sldId id="270" r:id="rId21"/>
    <p:sldId id="267" r:id="rId22"/>
    <p:sldId id="271" r:id="rId23"/>
    <p:sldId id="272" r:id="rId24"/>
    <p:sldId id="286" r:id="rId25"/>
    <p:sldId id="273" r:id="rId26"/>
    <p:sldId id="266" r:id="rId27"/>
    <p:sldId id="274" r:id="rId28"/>
    <p:sldId id="275" r:id="rId29"/>
    <p:sldId id="276" r:id="rId30"/>
    <p:sldId id="277" r:id="rId31"/>
    <p:sldId id="278" r:id="rId32"/>
    <p:sldId id="279" r:id="rId33"/>
    <p:sldId id="280" r:id="rId34"/>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4" d="100"/>
          <a:sy n="64" d="100"/>
        </p:scale>
        <p:origin x="-100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8DFCFDE-C2B0-4034-B01B-9BCCD19B6234}" type="datetimeFigureOut">
              <a:rPr lang="he-IL" smtClean="0"/>
              <a:pPr/>
              <a:t>י"ח/כסלו/תש"פ</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E8C5FB8-9D7E-4053-8C3C-EED9F06A1B21}" type="slidenum">
              <a:rPr lang="he-IL" smtClean="0"/>
              <a:pPr/>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fld id="{AE8C5FB8-9D7E-4053-8C3C-EED9F06A1B21}" type="slidenum">
              <a:rPr lang="he-IL" smtClean="0"/>
              <a:pPr/>
              <a:t>1</a:t>
            </a:fld>
            <a:endParaRPr 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fld id="{AE8C5FB8-9D7E-4053-8C3C-EED9F06A1B21}" type="slidenum">
              <a:rPr lang="he-IL" smtClean="0"/>
              <a:pPr/>
              <a:t>10</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99F8EF22-95DD-4FC7-94C9-FDE3EEDBFF10}" type="datetimeFigureOut">
              <a:rPr lang="he-IL" smtClean="0"/>
              <a:pPr/>
              <a:t>י"ח/כסלו/תש"פ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86AA791-D45E-43EE-80FC-FEA46E767E28}"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99F8EF22-95DD-4FC7-94C9-FDE3EEDBFF10}" type="datetimeFigureOut">
              <a:rPr lang="he-IL" smtClean="0"/>
              <a:pPr/>
              <a:t>י"ח/כסלו/תש"פ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86AA791-D45E-43EE-80FC-FEA46E767E28}"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99F8EF22-95DD-4FC7-94C9-FDE3EEDBFF10}" type="datetimeFigureOut">
              <a:rPr lang="he-IL" smtClean="0"/>
              <a:pPr/>
              <a:t>י"ח/כסלו/תש"פ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86AA791-D45E-43EE-80FC-FEA46E767E28}"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99F8EF22-95DD-4FC7-94C9-FDE3EEDBFF10}" type="datetimeFigureOut">
              <a:rPr lang="he-IL" smtClean="0"/>
              <a:pPr/>
              <a:t>י"ח/כסלו/תש"פ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86AA791-D45E-43EE-80FC-FEA46E767E28}"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99F8EF22-95DD-4FC7-94C9-FDE3EEDBFF10}" type="datetimeFigureOut">
              <a:rPr lang="he-IL" smtClean="0"/>
              <a:pPr/>
              <a:t>י"ח/כסלו/תש"פ</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186AA791-D45E-43EE-80FC-FEA46E767E28}"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99F8EF22-95DD-4FC7-94C9-FDE3EEDBFF10}" type="datetimeFigureOut">
              <a:rPr lang="he-IL" smtClean="0"/>
              <a:pPr/>
              <a:t>י"ח/כסלו/תש"פ</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186AA791-D45E-43EE-80FC-FEA46E767E28}"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99F8EF22-95DD-4FC7-94C9-FDE3EEDBFF10}" type="datetimeFigureOut">
              <a:rPr lang="he-IL" smtClean="0"/>
              <a:pPr/>
              <a:t>י"ח/כסלו/תש"פ</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186AA791-D45E-43EE-80FC-FEA46E767E28}"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99F8EF22-95DD-4FC7-94C9-FDE3EEDBFF10}" type="datetimeFigureOut">
              <a:rPr lang="he-IL" smtClean="0"/>
              <a:pPr/>
              <a:t>י"ח/כסלו/תש"פ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86AA791-D45E-43EE-80FC-FEA46E767E28}"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99F8EF22-95DD-4FC7-94C9-FDE3EEDBFF10}" type="datetimeFigureOut">
              <a:rPr lang="he-IL" smtClean="0"/>
              <a:pPr/>
              <a:t>י"ח/כסלו/תש"פ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86AA791-D45E-43EE-80FC-FEA46E767E28}" type="slidenum">
              <a:rPr lang="he-IL" smtClean="0"/>
              <a:pPr/>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99F8EF22-95DD-4FC7-94C9-FDE3EEDBFF10}" type="datetimeFigureOut">
              <a:rPr lang="he-IL" smtClean="0"/>
              <a:pPr/>
              <a:t>י"ח/כסלו/תש"פ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86AA791-D45E-43EE-80FC-FEA46E767E28}"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99F8EF22-95DD-4FC7-94C9-FDE3EEDBFF10}" type="datetimeFigureOut">
              <a:rPr lang="he-IL" smtClean="0"/>
              <a:pPr/>
              <a:t>י"ח/כסלו/תש"פ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86AA791-D45E-43EE-80FC-FEA46E767E28}" type="slidenum">
              <a:rPr lang="he-IL" smtClean="0"/>
              <a:pPr/>
              <a:t>‹#›</a:t>
            </a:fld>
            <a:endParaRPr lang="he-I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Ref idx="1002">
        <a:schemeClr val="bg1"/>
      </p:bgRef>
    </p:bg>
    <p:spTree>
      <p:nvGrpSpPr>
        <p:cNvPr id="1" name=""/>
        <p:cNvGrpSpPr/>
        <p:nvPr/>
      </p:nvGrpSpPr>
      <p:grpSpPr>
        <a:xfrm>
          <a:off x="0" y="0"/>
          <a:ext cx="0" cy="0"/>
          <a:chOff x="0" y="0"/>
          <a:chExt cx="0" cy="0"/>
        </a:xfrm>
      </p:grpSpPr>
      <p:sp>
        <p:nvSpPr>
          <p:cNvPr id="8" name="מלבן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מחבר ישר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כותרת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he-IL" smtClean="0"/>
              <a:t>לחץ כדי לערוך סגנון כותרת של תבנית בסיס</a:t>
            </a:r>
            <a:endParaRPr kumimoji="0" lang="en-US"/>
          </a:p>
        </p:txBody>
      </p:sp>
      <p:sp>
        <p:nvSpPr>
          <p:cNvPr id="25" name="כותרת משנה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he-IL" smtClean="0"/>
              <a:t>לחץ כדי לערוך סגנון כותרת משנה של תבנית בסיס</a:t>
            </a:r>
            <a:endParaRPr kumimoji="0" lang="en-US"/>
          </a:p>
        </p:txBody>
      </p:sp>
      <p:sp>
        <p:nvSpPr>
          <p:cNvPr id="31" name="מציין מיקום של תאריך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99F8EF22-95DD-4FC7-94C9-FDE3EEDBFF10}" type="datetimeFigureOut">
              <a:rPr lang="he-IL" smtClean="0"/>
              <a:pPr/>
              <a:t>י"ח/כסלו/תש"פ</a:t>
            </a:fld>
            <a:endParaRPr lang="he-IL"/>
          </a:p>
        </p:txBody>
      </p:sp>
      <p:sp>
        <p:nvSpPr>
          <p:cNvPr id="18" name="מציין מיקום של כותרת תחתונה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he-IL"/>
          </a:p>
        </p:txBody>
      </p:sp>
      <p:sp>
        <p:nvSpPr>
          <p:cNvPr id="29" name="מציין מיקום של מספר שקופית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186AA791-D45E-43EE-80FC-FEA46E767E28}" type="slidenum">
              <a:rPr lang="he-IL" smtClean="0"/>
              <a:pPr/>
              <a:t>‹#›</a:t>
            </a:fld>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extLst/>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idx="1"/>
          </p:nvPr>
        </p:nvSpPr>
        <p:spPr/>
        <p:txBody>
          <a:bodyPr/>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extLst/>
          </a:lstStyle>
          <a:p>
            <a:fld id="{99F8EF22-95DD-4FC7-94C9-FDE3EEDBFF10}" type="datetimeFigureOut">
              <a:rPr lang="he-IL" smtClean="0"/>
              <a:pPr/>
              <a:t>י"ח/כסלו/תש"פ</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186AA791-D45E-43EE-80FC-FEA46E767E28}" type="slidenum">
              <a:rPr lang="he-IL" smtClean="0"/>
              <a:pPr/>
              <a:t>‹#›</a:t>
            </a:fld>
            <a:endParaRPr lang="he-I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bg>
      <p:bgRef idx="1001">
        <a:schemeClr val="bg1"/>
      </p:bgRef>
    </p:bg>
    <p:spTree>
      <p:nvGrpSpPr>
        <p:cNvPr id="1" name=""/>
        <p:cNvGrpSpPr/>
        <p:nvPr/>
      </p:nvGrpSpPr>
      <p:grpSpPr>
        <a:xfrm>
          <a:off x="0" y="0"/>
          <a:ext cx="0" cy="0"/>
          <a:chOff x="0" y="0"/>
          <a:chExt cx="0" cy="0"/>
        </a:xfrm>
      </p:grpSpPr>
      <p:sp>
        <p:nvSpPr>
          <p:cNvPr id="2" name="כותרת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he-IL" smtClean="0"/>
              <a:t>לחץ כדי לערוך סגנונות טקסט של תבנית בסיס</a:t>
            </a:r>
          </a:p>
        </p:txBody>
      </p:sp>
      <p:sp>
        <p:nvSpPr>
          <p:cNvPr id="4" name="מציין מיקום של תאריך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99F8EF22-95DD-4FC7-94C9-FDE3EEDBFF10}" type="datetimeFigureOut">
              <a:rPr lang="he-IL" smtClean="0"/>
              <a:pPr/>
              <a:t>י"ח/כסלו/תש"פ</a:t>
            </a:fld>
            <a:endParaRPr lang="he-IL"/>
          </a:p>
        </p:txBody>
      </p:sp>
      <p:sp>
        <p:nvSpPr>
          <p:cNvPr id="5" name="מציין מיקום של כותרת תחתונה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he-IL"/>
          </a:p>
        </p:txBody>
      </p:sp>
      <p:sp>
        <p:nvSpPr>
          <p:cNvPr id="6" name="מציין מיקום של מספר שקופית 5"/>
          <p:cNvSpPr>
            <a:spLocks noGrp="1"/>
          </p:cNvSpPr>
          <p:nvPr>
            <p:ph type="sldNum" sz="quarter" idx="12"/>
          </p:nvPr>
        </p:nvSpPr>
        <p:spPr>
          <a:xfrm>
            <a:off x="6733952" y="6555112"/>
            <a:ext cx="588336" cy="228600"/>
          </a:xfrm>
        </p:spPr>
        <p:txBody>
          <a:bodyPr/>
          <a:lstStyle>
            <a:extLst/>
          </a:lstStyle>
          <a:p>
            <a:fld id="{186AA791-D45E-43EE-80FC-FEA46E767E28}" type="slidenum">
              <a:rPr lang="he-IL" smtClean="0"/>
              <a:pPr/>
              <a:t>‹#›</a:t>
            </a:fld>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320040"/>
            <a:ext cx="7242048" cy="1143000"/>
          </a:xfrm>
        </p:spPr>
        <p:txBody>
          <a:bodyPr/>
          <a:lstStyle>
            <a:extLst/>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תוכן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extLst/>
          </a:lstStyle>
          <a:p>
            <a:fld id="{99F8EF22-95DD-4FC7-94C9-FDE3EEDBFF10}" type="datetimeFigureOut">
              <a:rPr lang="he-IL" smtClean="0"/>
              <a:pPr/>
              <a:t>י"ח/כסלו/תש"פ</a:t>
            </a:fld>
            <a:endParaRPr lang="he-IL"/>
          </a:p>
        </p:txBody>
      </p:sp>
      <p:sp>
        <p:nvSpPr>
          <p:cNvPr id="6" name="מציין מיקום של כותרת תחתונה 5"/>
          <p:cNvSpPr>
            <a:spLocks noGrp="1"/>
          </p:cNvSpPr>
          <p:nvPr>
            <p:ph type="ftr" sz="quarter" idx="11"/>
          </p:nvPr>
        </p:nvSpPr>
        <p:spPr/>
        <p:txBody>
          <a:bodyPr/>
          <a:lstStyle>
            <a:extLst/>
          </a:lstStyle>
          <a:p>
            <a:endParaRPr lang="he-IL"/>
          </a:p>
        </p:txBody>
      </p:sp>
      <p:sp>
        <p:nvSpPr>
          <p:cNvPr id="7" name="מציין מיקום של מספר שקופית 6"/>
          <p:cNvSpPr>
            <a:spLocks noGrp="1"/>
          </p:cNvSpPr>
          <p:nvPr>
            <p:ph type="sldNum" sz="quarter" idx="12"/>
          </p:nvPr>
        </p:nvSpPr>
        <p:spPr/>
        <p:txBody>
          <a:bodyPr/>
          <a:lstStyle>
            <a:extLst/>
          </a:lstStyle>
          <a:p>
            <a:fld id="{186AA791-D45E-43EE-80FC-FEA46E767E28}" type="slidenum">
              <a:rPr lang="he-IL" smtClean="0"/>
              <a:pPr/>
              <a:t>‹#›</a:t>
            </a:fld>
            <a:endParaRPr lang="he-IL"/>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320040"/>
            <a:ext cx="7242048" cy="1143000"/>
          </a:xfrm>
        </p:spPr>
        <p:txBody>
          <a:bodyPr anchor="b"/>
          <a:lstStyle>
            <a:lvl1pPr>
              <a:defRPr/>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e-IL" smtClean="0"/>
              <a:t>לחץ כדי לערוך סגנונות טקסט של תבנית בסיס</a:t>
            </a:r>
          </a:p>
        </p:txBody>
      </p:sp>
      <p:sp>
        <p:nvSpPr>
          <p:cNvPr id="4" name="מציין מיקום טקסט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e-IL" smtClean="0"/>
              <a:t>לחץ כדי לערוך סגנונות טקסט של תבנית בסיס</a:t>
            </a:r>
          </a:p>
        </p:txBody>
      </p:sp>
      <p:sp>
        <p:nvSpPr>
          <p:cNvPr id="5" name="מציין מיקום תוכן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6" name="מציין מיקום תוכן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מציין מיקום של תאריך 6"/>
          <p:cNvSpPr>
            <a:spLocks noGrp="1"/>
          </p:cNvSpPr>
          <p:nvPr>
            <p:ph type="dt" sz="half" idx="10"/>
          </p:nvPr>
        </p:nvSpPr>
        <p:spPr/>
        <p:txBody>
          <a:bodyPr/>
          <a:lstStyle>
            <a:extLst/>
          </a:lstStyle>
          <a:p>
            <a:fld id="{99F8EF22-95DD-4FC7-94C9-FDE3EEDBFF10}" type="datetimeFigureOut">
              <a:rPr lang="he-IL" smtClean="0"/>
              <a:pPr/>
              <a:t>י"ח/כסלו/תש"פ</a:t>
            </a:fld>
            <a:endParaRPr lang="he-IL"/>
          </a:p>
        </p:txBody>
      </p:sp>
      <p:sp>
        <p:nvSpPr>
          <p:cNvPr id="8" name="מציין מיקום של כותרת תחתונה 7"/>
          <p:cNvSpPr>
            <a:spLocks noGrp="1"/>
          </p:cNvSpPr>
          <p:nvPr>
            <p:ph type="ftr" sz="quarter" idx="11"/>
          </p:nvPr>
        </p:nvSpPr>
        <p:spPr/>
        <p:txBody>
          <a:bodyPr/>
          <a:lstStyle>
            <a:extLst/>
          </a:lstStyle>
          <a:p>
            <a:endParaRPr lang="he-IL"/>
          </a:p>
        </p:txBody>
      </p:sp>
      <p:sp>
        <p:nvSpPr>
          <p:cNvPr id="9" name="מציין מיקום של מספר שקופית 8"/>
          <p:cNvSpPr>
            <a:spLocks noGrp="1"/>
          </p:cNvSpPr>
          <p:nvPr>
            <p:ph type="sldNum" sz="quarter" idx="12"/>
          </p:nvPr>
        </p:nvSpPr>
        <p:spPr/>
        <p:txBody>
          <a:bodyPr/>
          <a:lstStyle>
            <a:extLst/>
          </a:lstStyle>
          <a:p>
            <a:fld id="{186AA791-D45E-43EE-80FC-FEA46E767E28}" type="slidenum">
              <a:rPr lang="he-IL" smtClean="0"/>
              <a:pPr/>
              <a:t>‹#›</a:t>
            </a:fld>
            <a:endParaRPr lang="he-IL"/>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320040"/>
            <a:ext cx="7242048" cy="1143000"/>
          </a:xfrm>
        </p:spPr>
        <p:txBody>
          <a:bodyPr/>
          <a:lstStyle>
            <a:extLst/>
          </a:lstStyle>
          <a:p>
            <a:r>
              <a:rPr kumimoji="0" lang="he-IL" smtClean="0"/>
              <a:t>לחץ כדי לערוך סגנון כותרת של תבנית בסיס</a:t>
            </a:r>
            <a:endParaRPr kumimoji="0" lang="en-US"/>
          </a:p>
        </p:txBody>
      </p:sp>
      <p:sp>
        <p:nvSpPr>
          <p:cNvPr id="3" name="מציין מיקום של תאריך 2"/>
          <p:cNvSpPr>
            <a:spLocks noGrp="1"/>
          </p:cNvSpPr>
          <p:nvPr>
            <p:ph type="dt" sz="half" idx="10"/>
          </p:nvPr>
        </p:nvSpPr>
        <p:spPr/>
        <p:txBody>
          <a:bodyPr/>
          <a:lstStyle>
            <a:extLst/>
          </a:lstStyle>
          <a:p>
            <a:fld id="{99F8EF22-95DD-4FC7-94C9-FDE3EEDBFF10}" type="datetimeFigureOut">
              <a:rPr lang="he-IL" smtClean="0"/>
              <a:pPr/>
              <a:t>י"ח/כסלו/תש"פ</a:t>
            </a:fld>
            <a:endParaRPr lang="he-IL"/>
          </a:p>
        </p:txBody>
      </p:sp>
      <p:sp>
        <p:nvSpPr>
          <p:cNvPr id="4" name="מציין מיקום של כותרת תחתונה 3"/>
          <p:cNvSpPr>
            <a:spLocks noGrp="1"/>
          </p:cNvSpPr>
          <p:nvPr>
            <p:ph type="ftr" sz="quarter" idx="11"/>
          </p:nvPr>
        </p:nvSpPr>
        <p:spPr/>
        <p:txBody>
          <a:bodyPr/>
          <a:lstStyle>
            <a:extLst/>
          </a:lstStyle>
          <a:p>
            <a:endParaRPr lang="he-IL"/>
          </a:p>
        </p:txBody>
      </p:sp>
      <p:sp>
        <p:nvSpPr>
          <p:cNvPr id="5" name="מציין מיקום של מספר שקופית 4"/>
          <p:cNvSpPr>
            <a:spLocks noGrp="1"/>
          </p:cNvSpPr>
          <p:nvPr>
            <p:ph type="sldNum" sz="quarter" idx="12"/>
          </p:nvPr>
        </p:nvSpPr>
        <p:spPr/>
        <p:txBody>
          <a:bodyPr/>
          <a:lstStyle>
            <a:extLst/>
          </a:lstStyle>
          <a:p>
            <a:fld id="{186AA791-D45E-43EE-80FC-FEA46E767E28}" type="slidenum">
              <a:rPr lang="he-IL" smtClean="0"/>
              <a:pPr/>
              <a:t>‹#›</a:t>
            </a:fld>
            <a:endParaRPr lang="he-IL"/>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lvl1pPr>
              <a:defRPr>
                <a:solidFill>
                  <a:schemeClr val="tx2"/>
                </a:solidFill>
              </a:defRPr>
            </a:lvl1pPr>
            <a:extLst/>
          </a:lstStyle>
          <a:p>
            <a:fld id="{99F8EF22-95DD-4FC7-94C9-FDE3EEDBFF10}" type="datetimeFigureOut">
              <a:rPr lang="he-IL" smtClean="0"/>
              <a:pPr/>
              <a:t>י"ח/כסלו/תש"פ</a:t>
            </a:fld>
            <a:endParaRPr lang="he-IL"/>
          </a:p>
        </p:txBody>
      </p:sp>
      <p:sp>
        <p:nvSpPr>
          <p:cNvPr id="3" name="מציין מיקום של כותרת תחתונה 2"/>
          <p:cNvSpPr>
            <a:spLocks noGrp="1"/>
          </p:cNvSpPr>
          <p:nvPr>
            <p:ph type="ftr" sz="quarter" idx="11"/>
          </p:nvPr>
        </p:nvSpPr>
        <p:spPr/>
        <p:txBody>
          <a:bodyPr/>
          <a:lstStyle>
            <a:lvl1pPr>
              <a:defRPr>
                <a:solidFill>
                  <a:schemeClr val="tx2"/>
                </a:solidFill>
              </a:defRPr>
            </a:lvl1pPr>
            <a:extLst/>
          </a:lstStyle>
          <a:p>
            <a:endParaRPr lang="he-IL"/>
          </a:p>
        </p:txBody>
      </p:sp>
      <p:sp>
        <p:nvSpPr>
          <p:cNvPr id="4" name="מציין מיקום של מספר שקופית 3"/>
          <p:cNvSpPr>
            <a:spLocks noGrp="1"/>
          </p:cNvSpPr>
          <p:nvPr>
            <p:ph type="sldNum" sz="quarter" idx="12"/>
          </p:nvPr>
        </p:nvSpPr>
        <p:spPr/>
        <p:txBody>
          <a:bodyPr/>
          <a:lstStyle>
            <a:extLst/>
          </a:lstStyle>
          <a:p>
            <a:fld id="{186AA791-D45E-43EE-80FC-FEA46E767E28}" type="slidenum">
              <a:rPr lang="he-IL" smtClean="0"/>
              <a:pPr/>
              <a:t>‹#›</a:t>
            </a:fld>
            <a:endParaRPr lang="he-IL"/>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he-IL" smtClean="0"/>
              <a:t>לחץ כדי לערוך סגנונות טקסט של תבנית בסיס</a:t>
            </a:r>
          </a:p>
        </p:txBody>
      </p:sp>
      <p:sp>
        <p:nvSpPr>
          <p:cNvPr id="4" name="מציין מיקום תוכן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extLst/>
          </a:lstStyle>
          <a:p>
            <a:fld id="{99F8EF22-95DD-4FC7-94C9-FDE3EEDBFF10}" type="datetimeFigureOut">
              <a:rPr lang="he-IL" smtClean="0"/>
              <a:pPr/>
              <a:t>י"ח/כסלו/תש"פ</a:t>
            </a:fld>
            <a:endParaRPr lang="he-IL"/>
          </a:p>
        </p:txBody>
      </p:sp>
      <p:sp>
        <p:nvSpPr>
          <p:cNvPr id="6" name="מציין מיקום של כותרת תחתונה 5"/>
          <p:cNvSpPr>
            <a:spLocks noGrp="1"/>
          </p:cNvSpPr>
          <p:nvPr>
            <p:ph type="ftr" sz="quarter" idx="11"/>
          </p:nvPr>
        </p:nvSpPr>
        <p:spPr/>
        <p:txBody>
          <a:bodyPr/>
          <a:lstStyle>
            <a:extLst/>
          </a:lstStyle>
          <a:p>
            <a:endParaRPr lang="he-IL"/>
          </a:p>
        </p:txBody>
      </p:sp>
      <p:sp>
        <p:nvSpPr>
          <p:cNvPr id="7" name="מציין מיקום של מספר שקופית 6"/>
          <p:cNvSpPr>
            <a:spLocks noGrp="1"/>
          </p:cNvSpPr>
          <p:nvPr>
            <p:ph type="sldNum" sz="quarter" idx="12"/>
          </p:nvPr>
        </p:nvSpPr>
        <p:spPr/>
        <p:txBody>
          <a:bodyPr/>
          <a:lstStyle>
            <a:extLst/>
          </a:lstStyle>
          <a:p>
            <a:fld id="{186AA791-D45E-43EE-80FC-FEA46E767E28}" type="slidenum">
              <a:rPr lang="he-IL" smtClean="0"/>
              <a:pPr/>
              <a:t>‹#›</a:t>
            </a:fld>
            <a:endParaRPr lang="he-IL"/>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bg>
      <p:bgRef idx="1002">
        <a:schemeClr val="bg2"/>
      </p:bgRef>
    </p:bg>
    <p:spTree>
      <p:nvGrpSpPr>
        <p:cNvPr id="1" name=""/>
        <p:cNvGrpSpPr/>
        <p:nvPr/>
      </p:nvGrpSpPr>
      <p:grpSpPr>
        <a:xfrm>
          <a:off x="0" y="0"/>
          <a:ext cx="0" cy="0"/>
          <a:chOff x="0" y="0"/>
          <a:chExt cx="0" cy="0"/>
        </a:xfrm>
      </p:grpSpPr>
      <p:sp>
        <p:nvSpPr>
          <p:cNvPr id="8" name="מלבן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מלבן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כותרת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he-IL" smtClean="0"/>
              <a:t>לחץ כדי לערוך סגנון כותרת של תבנית בסיס</a:t>
            </a:r>
            <a:endParaRPr kumimoji="0" lang="en-US" dirty="0"/>
          </a:p>
        </p:txBody>
      </p:sp>
      <p:sp>
        <p:nvSpPr>
          <p:cNvPr id="4" name="מציין מיקום טקסט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extLst/>
          </a:lstStyle>
          <a:p>
            <a:fld id="{99F8EF22-95DD-4FC7-94C9-FDE3EEDBFF10}" type="datetimeFigureOut">
              <a:rPr lang="he-IL" smtClean="0"/>
              <a:pPr/>
              <a:t>י"ח/כסלו/תש"פ</a:t>
            </a:fld>
            <a:endParaRPr lang="he-IL"/>
          </a:p>
        </p:txBody>
      </p:sp>
      <p:sp>
        <p:nvSpPr>
          <p:cNvPr id="6" name="מציין מיקום של כותרת תחתונה 5"/>
          <p:cNvSpPr>
            <a:spLocks noGrp="1"/>
          </p:cNvSpPr>
          <p:nvPr>
            <p:ph type="ftr" sz="quarter" idx="11"/>
          </p:nvPr>
        </p:nvSpPr>
        <p:spPr/>
        <p:txBody>
          <a:bodyPr/>
          <a:lstStyle>
            <a:extLst/>
          </a:lstStyle>
          <a:p>
            <a:endParaRPr lang="he-IL"/>
          </a:p>
        </p:txBody>
      </p:sp>
      <p:sp>
        <p:nvSpPr>
          <p:cNvPr id="7" name="מציין מיקום של מספר שקופית 6"/>
          <p:cNvSpPr>
            <a:spLocks noGrp="1"/>
          </p:cNvSpPr>
          <p:nvPr>
            <p:ph type="sldNum" sz="quarter" idx="12"/>
          </p:nvPr>
        </p:nvSpPr>
        <p:spPr/>
        <p:txBody>
          <a:bodyPr/>
          <a:lstStyle>
            <a:extLst/>
          </a:lstStyle>
          <a:p>
            <a:fld id="{186AA791-D45E-43EE-80FC-FEA46E767E28}" type="slidenum">
              <a:rPr lang="he-IL" smtClean="0"/>
              <a:pPr/>
              <a:t>‹#›</a:t>
            </a:fld>
            <a:endParaRPr lang="he-IL"/>
          </a:p>
        </p:txBody>
      </p:sp>
      <p:sp>
        <p:nvSpPr>
          <p:cNvPr id="10" name="מציין מיקום של תמונה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he-IL" smtClean="0"/>
              <a:t>לחץ על הסמל כדי להוסיף תמונה</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extLs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extLst/>
          </a:lstStyle>
          <a:p>
            <a:fld id="{99F8EF22-95DD-4FC7-94C9-FDE3EEDBFF10}" type="datetimeFigureOut">
              <a:rPr lang="he-IL" smtClean="0"/>
              <a:pPr/>
              <a:t>י"ח/כסלו/תש"פ</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186AA791-D45E-43EE-80FC-FEA46E767E28}" type="slidenum">
              <a:rPr lang="he-IL" smtClean="0"/>
              <a:pPr/>
              <a:t>‹#›</a:t>
            </a:fld>
            <a:endParaRPr lang="he-IL"/>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553200" y="274955"/>
            <a:ext cx="1524000" cy="5851525"/>
          </a:xfrm>
        </p:spPr>
        <p:txBody>
          <a:bodyPr vert="eaVert" anchor="t"/>
          <a:lstStyle>
            <a:extLs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274642"/>
            <a:ext cx="6019800" cy="5851525"/>
          </a:xfrm>
        </p:spPr>
        <p:txBody>
          <a:bodyPr vert="eaVert"/>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a:xfrm>
            <a:off x="4242816" y="6557946"/>
            <a:ext cx="2002464" cy="226902"/>
          </a:xfrm>
        </p:spPr>
        <p:txBody>
          <a:bodyPr/>
          <a:lstStyle>
            <a:extLst/>
          </a:lstStyle>
          <a:p>
            <a:fld id="{99F8EF22-95DD-4FC7-94C9-FDE3EEDBFF10}" type="datetimeFigureOut">
              <a:rPr lang="he-IL" smtClean="0"/>
              <a:pPr/>
              <a:t>י"ח/כסלו/תש"פ</a:t>
            </a:fld>
            <a:endParaRPr lang="he-IL"/>
          </a:p>
        </p:txBody>
      </p:sp>
      <p:sp>
        <p:nvSpPr>
          <p:cNvPr id="5" name="מציין מיקום של כותרת תחתונה 4"/>
          <p:cNvSpPr>
            <a:spLocks noGrp="1"/>
          </p:cNvSpPr>
          <p:nvPr>
            <p:ph type="ftr" sz="quarter" idx="11"/>
          </p:nvPr>
        </p:nvSpPr>
        <p:spPr>
          <a:xfrm>
            <a:off x="457200" y="6556248"/>
            <a:ext cx="3657600" cy="228600"/>
          </a:xfrm>
        </p:spPr>
        <p:txBody>
          <a:bodyPr/>
          <a:lstStyle>
            <a:extLst/>
          </a:lstStyle>
          <a:p>
            <a:endParaRPr lang="he-IL"/>
          </a:p>
        </p:txBody>
      </p:sp>
      <p:sp>
        <p:nvSpPr>
          <p:cNvPr id="6" name="מציין מיקום של מספר שקופית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186AA791-D45E-43EE-80FC-FEA46E767E28}"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9F8EF22-95DD-4FC7-94C9-FDE3EEDBFF10}" type="datetimeFigureOut">
              <a:rPr lang="he-IL" smtClean="0"/>
              <a:pPr/>
              <a:t>י"ח/כסלו/תש"פ</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86AA791-D45E-43EE-80FC-FEA46E767E28}"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מלבן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מציין מיקום של כותרת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he-IL" smtClean="0"/>
              <a:t>לחץ כדי לערוך סגנון כותרת של תבנית בסיס</a:t>
            </a:r>
            <a:endParaRPr kumimoji="0" lang="en-US"/>
          </a:p>
        </p:txBody>
      </p:sp>
      <p:sp>
        <p:nvSpPr>
          <p:cNvPr id="31" name="מציין מיקום טקסט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27" name="מציין מיקום של תאריך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99F8EF22-95DD-4FC7-94C9-FDE3EEDBFF10}" type="datetimeFigureOut">
              <a:rPr lang="he-IL" smtClean="0"/>
              <a:pPr/>
              <a:t>י"ח/כסלו/תש"פ</a:t>
            </a:fld>
            <a:endParaRPr lang="he-IL"/>
          </a:p>
        </p:txBody>
      </p:sp>
      <p:sp>
        <p:nvSpPr>
          <p:cNvPr id="4" name="מציין מיקום של כותרת תחתונה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he-IL"/>
          </a:p>
        </p:txBody>
      </p:sp>
      <p:sp>
        <p:nvSpPr>
          <p:cNvPr id="16" name="מציין מיקום של מספר שקופית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186AA791-D45E-43EE-80FC-FEA46E767E28}"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3" cstate="print"/>
          <a:srcRect l="35700" t="30023" r="18854" b="26662"/>
          <a:stretch>
            <a:fillRect/>
          </a:stretch>
        </p:blipFill>
        <p:spPr bwMode="auto">
          <a:xfrm>
            <a:off x="915957" y="2062694"/>
            <a:ext cx="7400459" cy="4174618"/>
          </a:xfrm>
          <a:prstGeom prst="rect">
            <a:avLst/>
          </a:prstGeom>
          <a:noFill/>
          <a:ln w="9525">
            <a:noFill/>
            <a:miter lim="800000"/>
            <a:headEnd/>
            <a:tailEnd/>
          </a:ln>
          <a:effectLst/>
        </p:spPr>
      </p:pic>
      <p:sp>
        <p:nvSpPr>
          <p:cNvPr id="5" name="TextBox 4"/>
          <p:cNvSpPr txBox="1"/>
          <p:nvPr/>
        </p:nvSpPr>
        <p:spPr>
          <a:xfrm>
            <a:off x="144016" y="116632"/>
            <a:ext cx="8892480" cy="1246495"/>
          </a:xfrm>
          <a:prstGeom prst="rect">
            <a:avLst/>
          </a:prstGeom>
          <a:noFill/>
          <a:effectLst>
            <a:glow rad="228600">
              <a:schemeClr val="accent2">
                <a:satMod val="175000"/>
                <a:alpha val="40000"/>
              </a:schemeClr>
            </a:glow>
          </a:effectLst>
        </p:spPr>
        <p:txBody>
          <a:bodyPr wrap="square" rtlCol="1">
            <a:spAutoFit/>
          </a:bodyPr>
          <a:lstStyle/>
          <a:p>
            <a:pPr algn="ctr"/>
            <a:r>
              <a:rPr lang="he-IL" sz="2800" b="1" spc="600" dirty="0" smtClean="0">
                <a:solidFill>
                  <a:srgbClr val="002060"/>
                </a:solidFill>
                <a:latin typeface="Tahoma" pitchFamily="34" charset="0"/>
                <a:ea typeface="Tahoma" pitchFamily="34" charset="0"/>
                <a:cs typeface="Tahoma" pitchFamily="34" charset="0"/>
              </a:rPr>
              <a:t>תקנות התעבורה</a:t>
            </a:r>
          </a:p>
          <a:p>
            <a:pPr algn="ctr"/>
            <a:endParaRPr lang="he-IL" sz="1100" b="1" spc="600" dirty="0" smtClean="0">
              <a:solidFill>
                <a:srgbClr val="002060"/>
              </a:solidFill>
              <a:latin typeface="Tahoma" pitchFamily="34" charset="0"/>
              <a:ea typeface="Tahoma" pitchFamily="34" charset="0"/>
              <a:cs typeface="Tahoma" pitchFamily="34" charset="0"/>
            </a:endParaRPr>
          </a:p>
          <a:p>
            <a:pPr algn="ctr"/>
            <a:r>
              <a:rPr lang="he-IL" sz="2400" b="1" dirty="0" smtClean="0">
                <a:solidFill>
                  <a:srgbClr val="002060"/>
                </a:solidFill>
                <a:latin typeface="Tahoma" pitchFamily="34" charset="0"/>
                <a:ea typeface="Tahoma" pitchFamily="34" charset="0"/>
                <a:cs typeface="Tahoma" pitchFamily="34" charset="0"/>
              </a:rPr>
              <a:t>חלק י' המחודש: סדרי </a:t>
            </a:r>
            <a:r>
              <a:rPr lang="he-IL" sz="2400" b="1" dirty="0">
                <a:solidFill>
                  <a:srgbClr val="002060"/>
                </a:solidFill>
                <a:latin typeface="Tahoma" pitchFamily="34" charset="0"/>
                <a:ea typeface="Tahoma" pitchFamily="34" charset="0"/>
                <a:cs typeface="Tahoma" pitchFamily="34" charset="0"/>
              </a:rPr>
              <a:t>בטיחות בהפעלת כלי רכב </a:t>
            </a:r>
            <a:r>
              <a:rPr lang="he-IL" sz="2400" b="1" dirty="0" smtClean="0">
                <a:solidFill>
                  <a:srgbClr val="002060"/>
                </a:solidFill>
                <a:latin typeface="Tahoma" pitchFamily="34" charset="0"/>
                <a:ea typeface="Tahoma" pitchFamily="34" charset="0"/>
                <a:cs typeface="Tahoma" pitchFamily="34" charset="0"/>
              </a:rPr>
              <a:t>במפעלים</a:t>
            </a:r>
          </a:p>
          <a:p>
            <a:pPr algn="ctr"/>
            <a:endParaRPr lang="he-IL" sz="1200" b="1" dirty="0" smtClean="0">
              <a:solidFill>
                <a:srgbClr val="002060"/>
              </a:solidFill>
              <a:latin typeface="Tahoma" pitchFamily="34" charset="0"/>
              <a:ea typeface="Tahoma" pitchFamily="34" charset="0"/>
              <a:cs typeface="Tahoma" pitchFamily="34" charset="0"/>
            </a:endParaRPr>
          </a:p>
        </p:txBody>
      </p:sp>
      <p:sp>
        <p:nvSpPr>
          <p:cNvPr id="6" name="מלבן 5"/>
          <p:cNvSpPr/>
          <p:nvPr/>
        </p:nvSpPr>
        <p:spPr>
          <a:xfrm>
            <a:off x="2411760" y="1268760"/>
            <a:ext cx="4701902" cy="738664"/>
          </a:xfrm>
          <a:prstGeom prst="rect">
            <a:avLst/>
          </a:prstGeom>
        </p:spPr>
        <p:txBody>
          <a:bodyPr wrap="square">
            <a:spAutoFit/>
          </a:bodyPr>
          <a:lstStyle/>
          <a:p>
            <a:pPr lvl="0" algn="ctr"/>
            <a:r>
              <a:rPr lang="he-IL" sz="2400" b="1" spc="300" dirty="0">
                <a:solidFill>
                  <a:srgbClr val="002060"/>
                </a:solidFill>
                <a:latin typeface="Tahoma" pitchFamily="34" charset="0"/>
                <a:ea typeface="Tahoma" pitchFamily="34" charset="0"/>
                <a:cs typeface="Tahoma" pitchFamily="34" charset="0"/>
              </a:rPr>
              <a:t>בתוקף: </a:t>
            </a:r>
            <a:r>
              <a:rPr lang="he-IL" sz="2400" b="1" spc="300" dirty="0" smtClean="0">
                <a:solidFill>
                  <a:srgbClr val="002060"/>
                </a:solidFill>
                <a:latin typeface="Tahoma" pitchFamily="34" charset="0"/>
                <a:ea typeface="Tahoma" pitchFamily="34" charset="0"/>
                <a:cs typeface="Tahoma" pitchFamily="34" charset="0"/>
              </a:rPr>
              <a:t>13.12.19</a:t>
            </a:r>
          </a:p>
          <a:p>
            <a:pPr lvl="0" algn="ctr"/>
            <a:r>
              <a:rPr lang="he-IL" b="1" dirty="0" smtClean="0">
                <a:solidFill>
                  <a:srgbClr val="002060"/>
                </a:solidFill>
                <a:latin typeface="Tahoma" pitchFamily="34" charset="0"/>
                <a:ea typeface="Tahoma" pitchFamily="34" charset="0"/>
                <a:cs typeface="Tahoma" pitchFamily="34" charset="0"/>
              </a:rPr>
              <a:t>(9 חודשים מיום הפרסום ב-13.3.19)</a:t>
            </a:r>
            <a:endParaRPr lang="en-US" b="1" dirty="0">
              <a:solidFill>
                <a:srgbClr val="002060"/>
              </a:solidFill>
              <a:latin typeface="Tahoma" pitchFamily="34" charset="0"/>
              <a:ea typeface="Tahoma" pitchFamily="34" charset="0"/>
              <a:cs typeface="Tahoma" pitchFamily="34" charset="0"/>
            </a:endParaRPr>
          </a:p>
        </p:txBody>
      </p:sp>
      <p:sp>
        <p:nvSpPr>
          <p:cNvPr id="7" name="TextBox 6"/>
          <p:cNvSpPr txBox="1"/>
          <p:nvPr/>
        </p:nvSpPr>
        <p:spPr>
          <a:xfrm>
            <a:off x="395536" y="6237312"/>
            <a:ext cx="8424936" cy="430887"/>
          </a:xfrm>
          <a:prstGeom prst="rect">
            <a:avLst/>
          </a:prstGeom>
          <a:noFill/>
        </p:spPr>
        <p:txBody>
          <a:bodyPr wrap="square" rtlCol="1">
            <a:spAutoFit/>
          </a:bodyPr>
          <a:lstStyle/>
          <a:p>
            <a:r>
              <a:rPr lang="he-IL" sz="2200" b="1" dirty="0" smtClean="0">
                <a:solidFill>
                  <a:srgbClr val="002060"/>
                </a:solidFill>
                <a:latin typeface="Tahoma" pitchFamily="34" charset="0"/>
                <a:ea typeface="Tahoma" pitchFamily="34" charset="0"/>
                <a:cs typeface="Tahoma" pitchFamily="34" charset="0"/>
              </a:rPr>
              <a:t>מגיש: דני שטרוזמן. ב.</a:t>
            </a:r>
            <a:r>
              <a:rPr lang="he-IL" sz="2200" b="1" dirty="0" err="1" smtClean="0">
                <a:solidFill>
                  <a:srgbClr val="002060"/>
                </a:solidFill>
                <a:latin typeface="Tahoma" pitchFamily="34" charset="0"/>
                <a:ea typeface="Tahoma" pitchFamily="34" charset="0"/>
                <a:cs typeface="Tahoma" pitchFamily="34" charset="0"/>
              </a:rPr>
              <a:t>ב</a:t>
            </a:r>
            <a:r>
              <a:rPr lang="he-IL" sz="2200" b="1" dirty="0" smtClean="0">
                <a:solidFill>
                  <a:srgbClr val="002060"/>
                </a:solidFill>
                <a:latin typeface="Tahoma" pitchFamily="34" charset="0"/>
                <a:ea typeface="Tahoma" pitchFamily="34" charset="0"/>
                <a:cs typeface="Tahoma" pitchFamily="34" charset="0"/>
              </a:rPr>
              <a:t>.ד – בטיחות בדרכים המרכז להדרכה</a:t>
            </a:r>
            <a:endParaRPr lang="he-IL" sz="2200" b="1" dirty="0">
              <a:solidFill>
                <a:srgbClr val="002060"/>
              </a:solidFill>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88640"/>
            <a:ext cx="8100392" cy="523220"/>
          </a:xfrm>
          <a:prstGeom prst="rect">
            <a:avLst/>
          </a:prstGeom>
          <a:noFill/>
          <a:effectLst>
            <a:outerShdw blurRad="76200" dir="13500000" sy="23000" kx="1200000" algn="br" rotWithShape="0">
              <a:prstClr val="black">
                <a:alpha val="20000"/>
              </a:prstClr>
            </a:outerShdw>
          </a:effectLst>
        </p:spPr>
        <p:txBody>
          <a:bodyPr wrap="square" rtlCol="1">
            <a:spAutoFit/>
          </a:bodyPr>
          <a:lstStyle/>
          <a:p>
            <a:r>
              <a:rPr lang="he-IL" sz="2800" b="1" dirty="0" smtClean="0">
                <a:latin typeface="Tahoma" pitchFamily="34" charset="0"/>
                <a:ea typeface="Tahoma" pitchFamily="34" charset="0"/>
                <a:cs typeface="Tahoma" pitchFamily="34" charset="0"/>
              </a:rPr>
              <a:t>מבוא:</a:t>
            </a:r>
            <a:r>
              <a:rPr lang="he-IL" sz="2800" b="1" dirty="0" smtClean="0">
                <a:solidFill>
                  <a:srgbClr val="002060"/>
                </a:solidFill>
                <a:latin typeface="Tahoma" pitchFamily="34" charset="0"/>
                <a:ea typeface="Tahoma" pitchFamily="34" charset="0"/>
                <a:cs typeface="Tahoma" pitchFamily="34" charset="0"/>
              </a:rPr>
              <a:t> </a:t>
            </a:r>
            <a:endParaRPr lang="he-IL" sz="2800" b="1" dirty="0">
              <a:latin typeface="Tahoma" pitchFamily="34" charset="0"/>
              <a:ea typeface="Tahoma" pitchFamily="34" charset="0"/>
              <a:cs typeface="Tahoma" pitchFamily="34" charset="0"/>
            </a:endParaRPr>
          </a:p>
        </p:txBody>
      </p:sp>
      <p:sp>
        <p:nvSpPr>
          <p:cNvPr id="5" name="TextBox 4"/>
          <p:cNvSpPr txBox="1"/>
          <p:nvPr/>
        </p:nvSpPr>
        <p:spPr>
          <a:xfrm>
            <a:off x="0" y="889556"/>
            <a:ext cx="8100392" cy="523220"/>
          </a:xfrm>
          <a:prstGeom prst="rect">
            <a:avLst/>
          </a:prstGeom>
          <a:noFill/>
          <a:effectLst>
            <a:outerShdw blurRad="76200" dir="13500000" sy="23000" kx="1200000" algn="br" rotWithShape="0">
              <a:prstClr val="black">
                <a:alpha val="20000"/>
              </a:prstClr>
            </a:outerShdw>
          </a:effectLst>
        </p:spPr>
        <p:txBody>
          <a:bodyPr wrap="square" rtlCol="1">
            <a:spAutoFit/>
          </a:bodyPr>
          <a:lstStyle/>
          <a:p>
            <a:r>
              <a:rPr lang="he-IL" sz="2800" b="1" dirty="0" smtClean="0">
                <a:latin typeface="Tahoma" pitchFamily="34" charset="0"/>
                <a:ea typeface="Tahoma" pitchFamily="34" charset="0"/>
                <a:cs typeface="Tahoma" pitchFamily="34" charset="0"/>
              </a:rPr>
              <a:t>שיטה:</a:t>
            </a:r>
            <a:r>
              <a:rPr lang="en-US" sz="2800" b="1" dirty="0" smtClean="0">
                <a:latin typeface="Tahoma" pitchFamily="34" charset="0"/>
                <a:ea typeface="Tahoma" pitchFamily="34" charset="0"/>
                <a:cs typeface="Tahoma" pitchFamily="34" charset="0"/>
              </a:rPr>
              <a:t> </a:t>
            </a:r>
            <a:r>
              <a:rPr lang="he-IL" sz="2800" b="1" dirty="0" smtClean="0">
                <a:latin typeface="Tahoma" pitchFamily="34" charset="0"/>
                <a:ea typeface="Tahoma" pitchFamily="34" charset="0"/>
                <a:cs typeface="Tahoma" pitchFamily="34" charset="0"/>
              </a:rPr>
              <a:t>הגשה טכנית                   (טרנסימיסיה)            </a:t>
            </a:r>
          </a:p>
        </p:txBody>
      </p:sp>
      <p:pic>
        <p:nvPicPr>
          <p:cNvPr id="31746" name="Picture 2" descr="תוצאת תמונה עבור גלגלי שיניים"/>
          <p:cNvPicPr>
            <a:picLocks noChangeAspect="1" noChangeArrowheads="1"/>
          </p:cNvPicPr>
          <p:nvPr/>
        </p:nvPicPr>
        <p:blipFill>
          <a:blip r:embed="rId2" cstate="print"/>
          <a:srcRect l="5040" t="17893" r="4241" b="19480"/>
          <a:stretch>
            <a:fillRect/>
          </a:stretch>
        </p:blipFill>
        <p:spPr bwMode="auto">
          <a:xfrm>
            <a:off x="2657764" y="773810"/>
            <a:ext cx="1800200" cy="700078"/>
          </a:xfrm>
          <a:prstGeom prst="rect">
            <a:avLst/>
          </a:prstGeom>
          <a:noFill/>
        </p:spPr>
      </p:pic>
      <p:sp>
        <p:nvSpPr>
          <p:cNvPr id="7" name="TextBox 6"/>
          <p:cNvSpPr txBox="1"/>
          <p:nvPr/>
        </p:nvSpPr>
        <p:spPr>
          <a:xfrm>
            <a:off x="0" y="1537628"/>
            <a:ext cx="8100392" cy="523220"/>
          </a:xfrm>
          <a:prstGeom prst="rect">
            <a:avLst/>
          </a:prstGeom>
          <a:noFill/>
          <a:effectLst>
            <a:outerShdw blurRad="76200" dir="13500000" sy="23000" kx="1200000" algn="br" rotWithShape="0">
              <a:prstClr val="black">
                <a:alpha val="20000"/>
              </a:prstClr>
            </a:outerShdw>
          </a:effectLst>
        </p:spPr>
        <p:txBody>
          <a:bodyPr wrap="square" rtlCol="1">
            <a:spAutoFit/>
          </a:bodyPr>
          <a:lstStyle/>
          <a:p>
            <a:r>
              <a:rPr lang="he-IL" sz="2800" b="1" dirty="0" smtClean="0">
                <a:latin typeface="Tahoma" pitchFamily="34" charset="0"/>
                <a:ea typeface="Tahoma" pitchFamily="34" charset="0"/>
                <a:cs typeface="Tahoma" pitchFamily="34" charset="0"/>
              </a:rPr>
              <a:t>הנחת יסוד: המשתתפים מכירים את החומר</a:t>
            </a:r>
          </a:p>
        </p:txBody>
      </p:sp>
      <p:sp>
        <p:nvSpPr>
          <p:cNvPr id="8" name="TextBox 7"/>
          <p:cNvSpPr txBox="1"/>
          <p:nvPr/>
        </p:nvSpPr>
        <p:spPr>
          <a:xfrm>
            <a:off x="0" y="2176408"/>
            <a:ext cx="8100392" cy="892552"/>
          </a:xfrm>
          <a:prstGeom prst="rect">
            <a:avLst/>
          </a:prstGeom>
          <a:noFill/>
          <a:effectLst>
            <a:outerShdw blurRad="76200" dir="13500000" sy="23000" kx="1200000" algn="br" rotWithShape="0">
              <a:prstClr val="black">
                <a:alpha val="20000"/>
              </a:prstClr>
            </a:outerShdw>
          </a:effectLst>
        </p:spPr>
        <p:txBody>
          <a:bodyPr wrap="square" rtlCol="1">
            <a:spAutoFit/>
          </a:bodyPr>
          <a:lstStyle/>
          <a:p>
            <a:r>
              <a:rPr lang="he-IL" sz="2800" b="1" dirty="0" smtClean="0">
                <a:latin typeface="Tahoma" pitchFamily="34" charset="0"/>
                <a:ea typeface="Tahoma" pitchFamily="34" charset="0"/>
                <a:cs typeface="Tahoma" pitchFamily="34" charset="0"/>
              </a:rPr>
              <a:t>המטרה: להציג דגשים ומראי מקום</a:t>
            </a:r>
          </a:p>
          <a:p>
            <a:endParaRPr lang="he-IL" sz="200" b="1" dirty="0" smtClean="0">
              <a:latin typeface="Tahoma" pitchFamily="34" charset="0"/>
              <a:ea typeface="Tahoma" pitchFamily="34" charset="0"/>
              <a:cs typeface="Tahoma" pitchFamily="34" charset="0"/>
            </a:endParaRPr>
          </a:p>
          <a:p>
            <a:r>
              <a:rPr lang="he-IL" sz="2200" b="1" dirty="0" smtClean="0">
                <a:latin typeface="Guttman Yad" pitchFamily="2" charset="-79"/>
                <a:ea typeface="Tahoma" pitchFamily="34" charset="0"/>
                <a:cs typeface="+mj-cs"/>
              </a:rPr>
              <a:t>כל אחד ייקח מה שנחוץ לו לפי אופי המפעל, סוג וכמות כלי הרכב</a:t>
            </a:r>
            <a:endParaRPr lang="he-IL" sz="2200" b="1" dirty="0" smtClean="0">
              <a:latin typeface="Tahoma" pitchFamily="34" charset="0"/>
              <a:ea typeface="Tahoma" pitchFamily="34" charset="0"/>
              <a:cs typeface="+mj-cs"/>
            </a:endParaRPr>
          </a:p>
        </p:txBody>
      </p:sp>
      <p:sp>
        <p:nvSpPr>
          <p:cNvPr id="9" name="TextBox 8"/>
          <p:cNvSpPr txBox="1"/>
          <p:nvPr/>
        </p:nvSpPr>
        <p:spPr>
          <a:xfrm>
            <a:off x="0" y="5589240"/>
            <a:ext cx="8100392" cy="523220"/>
          </a:xfrm>
          <a:prstGeom prst="rect">
            <a:avLst/>
          </a:prstGeom>
          <a:noFill/>
          <a:effectLst>
            <a:outerShdw blurRad="76200" dir="13500000" sy="23000" kx="1200000" algn="br" rotWithShape="0">
              <a:prstClr val="black">
                <a:alpha val="20000"/>
              </a:prstClr>
            </a:outerShdw>
          </a:effectLst>
        </p:spPr>
        <p:txBody>
          <a:bodyPr wrap="square" rtlCol="1">
            <a:spAutoFit/>
          </a:bodyPr>
          <a:lstStyle/>
          <a:p>
            <a:r>
              <a:rPr lang="he-IL" sz="2800" b="1" dirty="0" smtClean="0">
                <a:solidFill>
                  <a:srgbClr val="FF0000"/>
                </a:solidFill>
                <a:latin typeface="Tahoma" pitchFamily="34" charset="0"/>
                <a:ea typeface="Tahoma" pitchFamily="34" charset="0"/>
                <a:cs typeface="Tahoma" pitchFamily="34" charset="0"/>
              </a:rPr>
              <a:t>שאלות, הערות, ומחאות...</a:t>
            </a:r>
            <a:endParaRPr lang="he-IL" sz="2200" b="1" dirty="0" smtClean="0">
              <a:solidFill>
                <a:srgbClr val="FF0000"/>
              </a:solidFill>
              <a:latin typeface="Tahoma" pitchFamily="34" charset="0"/>
              <a:ea typeface="Tahoma" pitchFamily="34" charset="0"/>
              <a:cs typeface="+mj-cs"/>
            </a:endParaRPr>
          </a:p>
        </p:txBody>
      </p:sp>
      <p:pic>
        <p:nvPicPr>
          <p:cNvPr id="32770" name="Picture 2" descr="https://alllies.org/wp-content/uploads/2013/05/andysinger3.jpg"/>
          <p:cNvPicPr>
            <a:picLocks noChangeAspect="1" noChangeArrowheads="1"/>
          </p:cNvPicPr>
          <p:nvPr/>
        </p:nvPicPr>
        <p:blipFill>
          <a:blip r:embed="rId3" cstate="print"/>
          <a:srcRect l="2853" t="19636" r="4432" b="5501"/>
          <a:stretch>
            <a:fillRect/>
          </a:stretch>
        </p:blipFill>
        <p:spPr bwMode="auto">
          <a:xfrm>
            <a:off x="251520" y="4222507"/>
            <a:ext cx="2808312" cy="2635493"/>
          </a:xfrm>
          <a:prstGeom prst="rect">
            <a:avLst/>
          </a:prstGeom>
          <a:noFill/>
        </p:spPr>
      </p:pic>
      <p:sp>
        <p:nvSpPr>
          <p:cNvPr id="11" name="TextBox 10"/>
          <p:cNvSpPr txBox="1"/>
          <p:nvPr/>
        </p:nvSpPr>
        <p:spPr>
          <a:xfrm>
            <a:off x="0" y="3218200"/>
            <a:ext cx="8100392" cy="1938992"/>
          </a:xfrm>
          <a:prstGeom prst="rect">
            <a:avLst/>
          </a:prstGeom>
          <a:noFill/>
          <a:effectLst>
            <a:outerShdw blurRad="76200" dir="13500000" sy="23000" kx="1200000" algn="br" rotWithShape="0">
              <a:prstClr val="black">
                <a:alpha val="20000"/>
              </a:prstClr>
            </a:outerShdw>
          </a:effectLst>
        </p:spPr>
        <p:txBody>
          <a:bodyPr wrap="square" rtlCol="1">
            <a:spAutoFit/>
          </a:bodyPr>
          <a:lstStyle/>
          <a:p>
            <a:r>
              <a:rPr lang="he-IL" sz="2800" b="1" dirty="0" smtClean="0">
                <a:latin typeface="Tahoma" pitchFamily="34" charset="0"/>
                <a:ea typeface="Tahoma" pitchFamily="34" charset="0"/>
                <a:cs typeface="Tahoma" pitchFamily="34" charset="0"/>
              </a:rPr>
              <a:t>מומלץ על תשומת לב מיוחדת ל:</a:t>
            </a:r>
          </a:p>
          <a:p>
            <a:pPr marL="457200" indent="-457200">
              <a:buFont typeface="+mj-lt"/>
              <a:buAutoNum type="arabicPeriod"/>
            </a:pPr>
            <a:r>
              <a:rPr lang="he-IL" sz="2400" b="1" dirty="0" smtClean="0">
                <a:solidFill>
                  <a:srgbClr val="002060"/>
                </a:solidFill>
                <a:latin typeface="Tahoma" pitchFamily="34" charset="0"/>
                <a:ea typeface="Tahoma" pitchFamily="34" charset="0"/>
                <a:cs typeface="Tahoma" pitchFamily="34" charset="0"/>
              </a:rPr>
              <a:t>מי חייב קצין/י בטיחות וכמה לפי מספר כלי הרכב;</a:t>
            </a:r>
          </a:p>
          <a:p>
            <a:pPr marL="457200" indent="-457200">
              <a:buFont typeface="+mj-lt"/>
              <a:buAutoNum type="arabicPeriod"/>
            </a:pPr>
            <a:r>
              <a:rPr lang="he-IL" sz="2400" b="1" dirty="0" smtClean="0">
                <a:solidFill>
                  <a:srgbClr val="002060"/>
                </a:solidFill>
                <a:latin typeface="Tahoma" pitchFamily="34" charset="0"/>
                <a:ea typeface="Tahoma" pitchFamily="34" charset="0"/>
                <a:cs typeface="Tahoma" pitchFamily="34" charset="0"/>
              </a:rPr>
              <a:t>13 תפקידים נוספים לקצין הבטיחות;</a:t>
            </a:r>
          </a:p>
          <a:p>
            <a:pPr marL="457200" indent="-457200">
              <a:buFont typeface="+mj-lt"/>
              <a:buAutoNum type="arabicPeriod"/>
            </a:pPr>
            <a:r>
              <a:rPr lang="he-IL" sz="2400" b="1" dirty="0" smtClean="0">
                <a:solidFill>
                  <a:srgbClr val="002060"/>
                </a:solidFill>
                <a:latin typeface="Tahoma" pitchFamily="34" charset="0"/>
                <a:ea typeface="Tahoma" pitchFamily="34" charset="0"/>
                <a:cs typeface="Tahoma" pitchFamily="34" charset="0"/>
              </a:rPr>
              <a:t>חובות בעל המפעל.</a:t>
            </a:r>
          </a:p>
          <a:p>
            <a:endParaRPr lang="he-IL" sz="2000" b="1" dirty="0" smtClean="0">
              <a:latin typeface="Tahoma" pitchFamily="34" charset="0"/>
              <a:ea typeface="Tahoma" pitchFamily="34" charset="0"/>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7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par>
                          <p:cTn id="25" fill="hold">
                            <p:stCondLst>
                              <p:cond delay="0"/>
                            </p:stCondLst>
                            <p:childTnLst>
                              <p:par>
                                <p:cTn id="26" presetID="5" presetClass="entr" presetSubtype="10" fill="hold" nodeType="afterEffect">
                                  <p:stCondLst>
                                    <p:cond delay="0"/>
                                  </p:stCondLst>
                                  <p:childTnLst>
                                    <p:set>
                                      <p:cBhvr>
                                        <p:cTn id="27" dur="1" fill="hold">
                                          <p:stCondLst>
                                            <p:cond delay="0"/>
                                          </p:stCondLst>
                                        </p:cTn>
                                        <p:tgtEl>
                                          <p:spTgt spid="32770"/>
                                        </p:tgtEl>
                                        <p:attrNameLst>
                                          <p:attrName>style.visibility</p:attrName>
                                        </p:attrNameLst>
                                      </p:cBhvr>
                                      <p:to>
                                        <p:strVal val="visible"/>
                                      </p:to>
                                    </p:set>
                                    <p:animEffect transition="in" filter="checkerboard(across)">
                                      <p:cBhvr>
                                        <p:cTn id="28" dur="5000"/>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7664" y="2060848"/>
            <a:ext cx="6408712" cy="3785652"/>
          </a:xfrm>
          <a:prstGeom prst="rect">
            <a:avLst/>
          </a:prstGeom>
          <a:noFill/>
          <a:ln w="38100">
            <a:solidFill>
              <a:srgbClr val="002060"/>
            </a:solidFill>
          </a:ln>
          <a:effectLst>
            <a:outerShdw blurRad="76200" dir="13500000" sy="23000" kx="1200000" algn="br" rotWithShape="0">
              <a:prstClr val="black">
                <a:alpha val="20000"/>
              </a:prstClr>
            </a:outerShdw>
          </a:effectLst>
        </p:spPr>
        <p:txBody>
          <a:bodyPr wrap="square" rtlCol="1">
            <a:spAutoFit/>
          </a:bodyPr>
          <a:lstStyle/>
          <a:p>
            <a:pPr>
              <a:lnSpc>
                <a:spcPct val="150000"/>
              </a:lnSpc>
            </a:pPr>
            <a:r>
              <a:rPr lang="he-IL" sz="3200" b="1" dirty="0" smtClean="0">
                <a:latin typeface="Tahoma" pitchFamily="34" charset="0"/>
                <a:ea typeface="Tahoma" pitchFamily="34" charset="0"/>
                <a:cs typeface="Tahoma" pitchFamily="34" charset="0"/>
              </a:rPr>
              <a:t>מקרא (</a:t>
            </a:r>
            <a:r>
              <a:rPr lang="he-IL" sz="3200" b="1" dirty="0" smtClean="0">
                <a:solidFill>
                  <a:srgbClr val="FF0000"/>
                </a:solidFill>
                <a:latin typeface="Tahoma" pitchFamily="34" charset="0"/>
                <a:ea typeface="Tahoma" pitchFamily="34" charset="0"/>
                <a:cs typeface="Tahoma" pitchFamily="34" charset="0"/>
              </a:rPr>
              <a:t>חדש</a:t>
            </a:r>
            <a:r>
              <a:rPr lang="he-IL" sz="3200" b="1" dirty="0" smtClean="0">
                <a:latin typeface="Tahoma" pitchFamily="34" charset="0"/>
                <a:ea typeface="Tahoma" pitchFamily="34" charset="0"/>
                <a:cs typeface="Tahoma" pitchFamily="34" charset="0"/>
              </a:rPr>
              <a:t> על גבי </a:t>
            </a:r>
            <a:r>
              <a:rPr lang="he-IL" sz="3200" b="1" dirty="0" smtClean="0">
                <a:solidFill>
                  <a:srgbClr val="002060"/>
                </a:solidFill>
                <a:latin typeface="Tahoma" pitchFamily="34" charset="0"/>
                <a:ea typeface="Tahoma" pitchFamily="34" charset="0"/>
                <a:cs typeface="Tahoma" pitchFamily="34" charset="0"/>
              </a:rPr>
              <a:t>ישן</a:t>
            </a:r>
            <a:r>
              <a:rPr lang="he-IL" sz="3200" b="1" dirty="0" smtClean="0">
                <a:latin typeface="Tahoma" pitchFamily="34" charset="0"/>
                <a:ea typeface="Tahoma" pitchFamily="34" charset="0"/>
                <a:cs typeface="Tahoma" pitchFamily="34" charset="0"/>
              </a:rPr>
              <a:t>):</a:t>
            </a:r>
          </a:p>
          <a:p>
            <a:pPr>
              <a:lnSpc>
                <a:spcPct val="150000"/>
              </a:lnSpc>
            </a:pPr>
            <a:r>
              <a:rPr lang="he-IL" sz="3200" b="1" dirty="0" smtClean="0">
                <a:solidFill>
                  <a:srgbClr val="002060"/>
                </a:solidFill>
                <a:latin typeface="Tahoma" pitchFamily="34" charset="0"/>
                <a:ea typeface="Tahoma" pitchFamily="34" charset="0"/>
                <a:cs typeface="Tahoma" pitchFamily="34" charset="0"/>
              </a:rPr>
              <a:t>כחול – ישן</a:t>
            </a:r>
          </a:p>
          <a:p>
            <a:pPr>
              <a:lnSpc>
                <a:spcPct val="150000"/>
              </a:lnSpc>
            </a:pPr>
            <a:r>
              <a:rPr lang="he-IL" sz="3200" b="1" dirty="0" smtClean="0">
                <a:solidFill>
                  <a:srgbClr val="FF0000"/>
                </a:solidFill>
                <a:latin typeface="Tahoma" pitchFamily="34" charset="0"/>
                <a:ea typeface="Tahoma" pitchFamily="34" charset="0"/>
                <a:cs typeface="Tahoma" pitchFamily="34" charset="0"/>
              </a:rPr>
              <a:t>אדום – חדש</a:t>
            </a:r>
          </a:p>
          <a:p>
            <a:pPr>
              <a:lnSpc>
                <a:spcPct val="150000"/>
              </a:lnSpc>
            </a:pPr>
            <a:r>
              <a:rPr lang="he-IL" sz="3200" b="1" strike="dblStrike" dirty="0" smtClean="0">
                <a:solidFill>
                  <a:srgbClr val="002060"/>
                </a:solidFill>
                <a:latin typeface="Tahoma" pitchFamily="34" charset="0"/>
                <a:ea typeface="Tahoma" pitchFamily="34" charset="0"/>
                <a:cs typeface="Tahoma" pitchFamily="34" charset="0"/>
              </a:rPr>
              <a:t>מחיקה</a:t>
            </a:r>
            <a:r>
              <a:rPr lang="he-IL" sz="3200" b="1" dirty="0" smtClean="0">
                <a:solidFill>
                  <a:srgbClr val="002060"/>
                </a:solidFill>
                <a:latin typeface="Tahoma" pitchFamily="34" charset="0"/>
                <a:ea typeface="Tahoma" pitchFamily="34" charset="0"/>
                <a:cs typeface="Tahoma" pitchFamily="34" charset="0"/>
              </a:rPr>
              <a:t> (על הכחול הישן)</a:t>
            </a:r>
          </a:p>
          <a:p>
            <a:pPr>
              <a:lnSpc>
                <a:spcPct val="150000"/>
              </a:lnSpc>
            </a:pPr>
            <a:r>
              <a:rPr lang="he-IL" sz="3200" b="1" dirty="0" smtClean="0">
                <a:latin typeface="Tahoma" pitchFamily="34" charset="0"/>
                <a:ea typeface="Tahoma" pitchFamily="34" charset="0"/>
                <a:cs typeface="Tahoma" pitchFamily="34" charset="0"/>
              </a:rPr>
              <a:t>שחור – הערה, פירוט, הסבר...</a:t>
            </a:r>
            <a:endParaRPr lang="he-IL" sz="3200" b="1" dirty="0">
              <a:latin typeface="Tahoma" pitchFamily="34" charset="0"/>
              <a:ea typeface="Tahoma" pitchFamily="34" charset="0"/>
              <a:cs typeface="Tahoma" pitchFamily="34" charset="0"/>
            </a:endParaRPr>
          </a:p>
        </p:txBody>
      </p:sp>
      <p:sp>
        <p:nvSpPr>
          <p:cNvPr id="1026" name="AutoShape 2" descr="תוצאת תמונה עבור מקרא"/>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028" name="AutoShape 4" descr="תוצאת תמונה עבור מקרא"/>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030" name="AutoShape 6" descr="תוצאת תמונה עבור מקרא"/>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032" name="AutoShape 8" descr="תוצאת תמונה עבור מקרא"/>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034" name="AutoShape 10" descr="תוצאת תמונה עבור מקרא"/>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pic>
        <p:nvPicPr>
          <p:cNvPr id="1036" name="Picture 12" descr="אין תיאור זמין לתמונה."/>
          <p:cNvPicPr>
            <a:picLocks noChangeAspect="1" noChangeArrowheads="1"/>
          </p:cNvPicPr>
          <p:nvPr/>
        </p:nvPicPr>
        <p:blipFill>
          <a:blip r:embed="rId2" cstate="print"/>
          <a:srcRect/>
          <a:stretch>
            <a:fillRect/>
          </a:stretch>
        </p:blipFill>
        <p:spPr bwMode="auto">
          <a:xfrm rot="19090638">
            <a:off x="-42620" y="874034"/>
            <a:ext cx="3012417" cy="102318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0" name="Text Box 4"/>
          <p:cNvSpPr txBox="1">
            <a:spLocks noChangeArrowheads="1"/>
          </p:cNvSpPr>
          <p:nvPr/>
        </p:nvSpPr>
        <p:spPr bwMode="auto">
          <a:xfrm>
            <a:off x="5508625" y="836613"/>
            <a:ext cx="2303463" cy="701675"/>
          </a:xfrm>
          <a:prstGeom prst="rect">
            <a:avLst/>
          </a:prstGeom>
          <a:noFill/>
          <a:ln w="9525">
            <a:noFill/>
            <a:miter lim="800000"/>
            <a:headEnd/>
            <a:tailEnd/>
          </a:ln>
          <a:effectLst/>
        </p:spPr>
        <p:txBody>
          <a:bodyPr>
            <a:spAutoFit/>
          </a:bodyPr>
          <a:lstStyle/>
          <a:p>
            <a:pPr>
              <a:spcBef>
                <a:spcPct val="50000"/>
              </a:spcBef>
              <a:defRPr/>
            </a:pPr>
            <a:r>
              <a:rPr lang="he-IL" sz="4000" b="1">
                <a:solidFill>
                  <a:srgbClr val="FF0000"/>
                </a:solidFill>
                <a:effectLst>
                  <a:outerShdw blurRad="38100" dist="38100" dir="2700000" algn="tl">
                    <a:srgbClr val="C0C0C0"/>
                  </a:outerShdw>
                </a:effectLst>
                <a:latin typeface="Tahoma" pitchFamily="34" charset="0"/>
                <a:cs typeface="Tahoma" pitchFamily="34" charset="0"/>
              </a:rPr>
              <a:t>מוכנים?</a:t>
            </a:r>
            <a:endParaRPr lang="en-US" sz="4000" b="1">
              <a:solidFill>
                <a:srgbClr val="FF0000"/>
              </a:solidFill>
              <a:effectLst>
                <a:outerShdw blurRad="38100" dist="38100" dir="2700000" algn="tl">
                  <a:srgbClr val="C0C0C0"/>
                </a:outerShdw>
              </a:effectLst>
              <a:latin typeface="Tahoma" pitchFamily="34" charset="0"/>
              <a:cs typeface="Tahoma" pitchFamily="34" charset="0"/>
            </a:endParaRPr>
          </a:p>
        </p:txBody>
      </p:sp>
      <p:pic>
        <p:nvPicPr>
          <p:cNvPr id="234502" name="Picture 6" descr="תוצאת תמונה עבור זינוק לתחרות ריצה"/>
          <p:cNvPicPr>
            <a:picLocks noChangeAspect="1" noChangeArrowheads="1"/>
          </p:cNvPicPr>
          <p:nvPr/>
        </p:nvPicPr>
        <p:blipFill>
          <a:blip r:embed="rId2" cstate="print"/>
          <a:srcRect/>
          <a:stretch>
            <a:fillRect/>
          </a:stretch>
        </p:blipFill>
        <p:spPr bwMode="auto">
          <a:xfrm>
            <a:off x="1979613" y="549275"/>
            <a:ext cx="1974850" cy="2724150"/>
          </a:xfrm>
          <a:prstGeom prst="rect">
            <a:avLst/>
          </a:prstGeom>
          <a:noFill/>
          <a:ln w="9525">
            <a:noFill/>
            <a:miter lim="800000"/>
            <a:headEnd/>
            <a:tailEnd/>
          </a:ln>
        </p:spPr>
      </p:pic>
      <p:sp>
        <p:nvSpPr>
          <p:cNvPr id="234503" name="Text Box 7"/>
          <p:cNvSpPr txBox="1">
            <a:spLocks noChangeArrowheads="1"/>
          </p:cNvSpPr>
          <p:nvPr/>
        </p:nvSpPr>
        <p:spPr bwMode="auto">
          <a:xfrm>
            <a:off x="5148263" y="4724400"/>
            <a:ext cx="2735262" cy="701675"/>
          </a:xfrm>
          <a:prstGeom prst="rect">
            <a:avLst/>
          </a:prstGeom>
          <a:noFill/>
          <a:ln w="9525">
            <a:noFill/>
            <a:miter lim="800000"/>
            <a:headEnd/>
            <a:tailEnd/>
          </a:ln>
          <a:effectLst/>
        </p:spPr>
        <p:txBody>
          <a:bodyPr>
            <a:spAutoFit/>
          </a:bodyPr>
          <a:lstStyle/>
          <a:p>
            <a:pPr>
              <a:spcBef>
                <a:spcPct val="50000"/>
              </a:spcBef>
              <a:defRPr/>
            </a:pPr>
            <a:r>
              <a:rPr lang="he-IL" sz="4000" b="1">
                <a:solidFill>
                  <a:srgbClr val="FF0000"/>
                </a:solidFill>
                <a:effectLst>
                  <a:outerShdw blurRad="38100" dist="38100" dir="2700000" algn="tl">
                    <a:srgbClr val="C0C0C0"/>
                  </a:outerShdw>
                </a:effectLst>
                <a:latin typeface="Tahoma" pitchFamily="34" charset="0"/>
                <a:cs typeface="Tahoma" pitchFamily="34" charset="0"/>
              </a:rPr>
              <a:t>מתחילים!</a:t>
            </a:r>
            <a:endParaRPr lang="en-US" sz="4000" b="1">
              <a:solidFill>
                <a:srgbClr val="FF0000"/>
              </a:solidFill>
              <a:effectLst>
                <a:outerShdw blurRad="38100" dist="38100" dir="2700000" algn="tl">
                  <a:srgbClr val="C0C0C0"/>
                </a:outerShdw>
              </a:effectLst>
              <a:latin typeface="Tahoma" pitchFamily="34" charset="0"/>
              <a:cs typeface="Tahoma" pitchFamily="34" charset="0"/>
            </a:endParaRPr>
          </a:p>
        </p:txBody>
      </p:sp>
      <p:pic>
        <p:nvPicPr>
          <p:cNvPr id="234505" name="Picture 9" descr="Blowing the whistle"/>
          <p:cNvPicPr>
            <a:picLocks noChangeAspect="1" noChangeArrowheads="1"/>
          </p:cNvPicPr>
          <p:nvPr/>
        </p:nvPicPr>
        <p:blipFill>
          <a:blip r:embed="rId3" cstate="print"/>
          <a:srcRect l="17717" t="27559" r="29527"/>
          <a:stretch>
            <a:fillRect/>
          </a:stretch>
        </p:blipFill>
        <p:spPr bwMode="auto">
          <a:xfrm>
            <a:off x="1908175" y="4508500"/>
            <a:ext cx="2009775" cy="20685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345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34503"/>
                                        </p:tgtEl>
                                        <p:attrNameLst>
                                          <p:attrName>style.visibility</p:attrName>
                                        </p:attrNameLst>
                                      </p:cBhvr>
                                      <p:to>
                                        <p:strVal val="visible"/>
                                      </p:to>
                                    </p:set>
                                    <p:anim calcmode="lin" valueType="num">
                                      <p:cBhvr additive="base">
                                        <p:cTn id="11" dur="500" fill="hold"/>
                                        <p:tgtEl>
                                          <p:spTgt spid="234503"/>
                                        </p:tgtEl>
                                        <p:attrNameLst>
                                          <p:attrName>ppt_x</p:attrName>
                                        </p:attrNameLst>
                                      </p:cBhvr>
                                      <p:tavLst>
                                        <p:tav tm="0">
                                          <p:val>
                                            <p:strVal val="#ppt_x"/>
                                          </p:val>
                                        </p:tav>
                                        <p:tav tm="100000">
                                          <p:val>
                                            <p:strVal val="#ppt_x"/>
                                          </p:val>
                                        </p:tav>
                                      </p:tavLst>
                                    </p:anim>
                                    <p:anim calcmode="lin" valueType="num">
                                      <p:cBhvr additive="base">
                                        <p:cTn id="12" dur="500" fill="hold"/>
                                        <p:tgtEl>
                                          <p:spTgt spid="23450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2345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50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9672" y="-72354"/>
            <a:ext cx="5544616" cy="523220"/>
          </a:xfrm>
          <a:prstGeom prst="rect">
            <a:avLst/>
          </a:prstGeom>
          <a:noFill/>
        </p:spPr>
        <p:txBody>
          <a:bodyPr wrap="square" rtlCol="1">
            <a:spAutoFit/>
          </a:bodyPr>
          <a:lstStyle/>
          <a:p>
            <a:pPr algn="ctr"/>
            <a:r>
              <a:rPr lang="he-IL" sz="2800" b="1" dirty="0" smtClean="0"/>
              <a:t>מי חייב בקצין בטיחות בתעבורה?</a:t>
            </a:r>
            <a:r>
              <a:rPr lang="he-IL" sz="2800" dirty="0"/>
              <a:t> </a:t>
            </a:r>
            <a:r>
              <a:rPr lang="he-IL" sz="2800" b="1" dirty="0" smtClean="0"/>
              <a:t> </a:t>
            </a:r>
            <a:endParaRPr lang="he-IL" sz="2800" b="1" dirty="0"/>
          </a:p>
        </p:txBody>
      </p:sp>
      <p:sp>
        <p:nvSpPr>
          <p:cNvPr id="3" name="מלבן 2"/>
          <p:cNvSpPr/>
          <p:nvPr/>
        </p:nvSpPr>
        <p:spPr>
          <a:xfrm>
            <a:off x="0" y="491188"/>
            <a:ext cx="9108504" cy="1569660"/>
          </a:xfrm>
          <a:prstGeom prst="rect">
            <a:avLst/>
          </a:prstGeom>
        </p:spPr>
        <p:txBody>
          <a:bodyPr wrap="square">
            <a:spAutoFit/>
          </a:bodyPr>
          <a:lstStyle/>
          <a:p>
            <a:pPr lvl="0"/>
            <a:r>
              <a:rPr lang="he-IL" sz="2400" b="1" dirty="0" smtClean="0">
                <a:solidFill>
                  <a:srgbClr val="002060"/>
                </a:solidFill>
              </a:rPr>
              <a:t>תקנה 579: "מפעל" - כל אחד מאלה: </a:t>
            </a:r>
            <a:endParaRPr lang="en-US" sz="2400" b="1" dirty="0" smtClean="0">
              <a:solidFill>
                <a:srgbClr val="002060"/>
              </a:solidFill>
            </a:endParaRPr>
          </a:p>
          <a:p>
            <a:r>
              <a:rPr lang="he-IL" sz="2400" b="1" dirty="0" smtClean="0">
                <a:solidFill>
                  <a:srgbClr val="002060"/>
                </a:solidFill>
              </a:rPr>
              <a:t>(1)מיזם</a:t>
            </a:r>
            <a:r>
              <a:rPr lang="he-IL" sz="2400" b="1" dirty="0">
                <a:solidFill>
                  <a:srgbClr val="002060"/>
                </a:solidFill>
              </a:rPr>
              <a:t>, עסק, תאגיד או מוסד, שרשומים על שמו, או שהוא </a:t>
            </a:r>
            <a:r>
              <a:rPr lang="he-IL" sz="2400" b="1" dirty="0" smtClean="0">
                <a:solidFill>
                  <a:srgbClr val="002060"/>
                </a:solidFill>
              </a:rPr>
              <a:t>מפעיל </a:t>
            </a:r>
            <a:r>
              <a:rPr lang="he-IL" sz="2400" b="1" strike="dblStrike" dirty="0" smtClean="0">
                <a:solidFill>
                  <a:srgbClr val="002060"/>
                </a:solidFill>
              </a:rPr>
              <a:t>או מנהל</a:t>
            </a:r>
            <a:r>
              <a:rPr lang="he-IL" sz="2400" b="1" dirty="0" smtClean="0">
                <a:solidFill>
                  <a:srgbClr val="002060"/>
                </a:solidFill>
              </a:rPr>
              <a:t> </a:t>
            </a:r>
            <a:r>
              <a:rPr lang="he-IL" sz="2400" b="1" spc="-10" dirty="0" smtClean="0">
                <a:solidFill>
                  <a:srgbClr val="002060"/>
                </a:solidFill>
              </a:rPr>
              <a:t>כלי </a:t>
            </a:r>
            <a:r>
              <a:rPr lang="he-IL" sz="2400" b="1" spc="-10" dirty="0">
                <a:solidFill>
                  <a:srgbClr val="002060"/>
                </a:solidFill>
              </a:rPr>
              <a:t>רכב </a:t>
            </a:r>
            <a:r>
              <a:rPr lang="he-IL" sz="2400" b="1" spc="-10" dirty="0" smtClean="0">
                <a:solidFill>
                  <a:srgbClr val="002060"/>
                </a:solidFill>
              </a:rPr>
              <a:t>כמפורט </a:t>
            </a:r>
            <a:r>
              <a:rPr lang="he-IL" sz="2400" b="1" spc="-10" dirty="0">
                <a:solidFill>
                  <a:srgbClr val="002060"/>
                </a:solidFill>
              </a:rPr>
              <a:t>להלן בטור א' במספר שאינו פחות מהנקוב לצדו בטור ב</a:t>
            </a:r>
            <a:r>
              <a:rPr lang="he-IL" sz="2400" b="1" spc="-10" dirty="0" smtClean="0">
                <a:solidFill>
                  <a:srgbClr val="002060"/>
                </a:solidFill>
              </a:rPr>
              <a:t>': 	</a:t>
            </a:r>
            <a:r>
              <a:rPr lang="he-IL" sz="2400" b="1" spc="-10" dirty="0" smtClean="0"/>
              <a:t>(</a:t>
            </a:r>
            <a:r>
              <a:rPr lang="he-IL" sz="2400" b="1" dirty="0" smtClean="0"/>
              <a:t>נוספו כלי רכב וכן הורחב ועודכן הפירוט)</a:t>
            </a:r>
          </a:p>
        </p:txBody>
      </p:sp>
      <p:graphicFrame>
        <p:nvGraphicFramePr>
          <p:cNvPr id="4" name="טבלה 3"/>
          <p:cNvGraphicFramePr>
            <a:graphicFrameLocks noGrp="1"/>
          </p:cNvGraphicFramePr>
          <p:nvPr/>
        </p:nvGraphicFramePr>
        <p:xfrm>
          <a:off x="44970" y="2221058"/>
          <a:ext cx="9041642" cy="4475480"/>
        </p:xfrm>
        <a:graphic>
          <a:graphicData uri="http://schemas.openxmlformats.org/drawingml/2006/table">
            <a:tbl>
              <a:tblPr rtl="1"/>
              <a:tblGrid>
                <a:gridCol w="500284"/>
                <a:gridCol w="7785870"/>
                <a:gridCol w="755488"/>
              </a:tblGrid>
              <a:tr h="176592">
                <a:tc>
                  <a:txBody>
                    <a:bodyPr/>
                    <a:lstStyle/>
                    <a:p>
                      <a:pPr algn="r" rtl="0">
                        <a:lnSpc>
                          <a:spcPct val="100000"/>
                        </a:lnSpc>
                        <a:spcAft>
                          <a:spcPts val="1200"/>
                        </a:spcAft>
                      </a:pPr>
                      <a:endParaRPr lang="en-US" sz="2200" b="1" dirty="0">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00000"/>
                        </a:lnSpc>
                        <a:spcAft>
                          <a:spcPts val="1200"/>
                        </a:spcAft>
                      </a:pPr>
                      <a:r>
                        <a:rPr lang="he-IL" sz="2200" b="1" dirty="0">
                          <a:solidFill>
                            <a:srgbClr val="002060"/>
                          </a:solidFill>
                          <a:latin typeface="Arial"/>
                          <a:ea typeface="Times New Roman"/>
                        </a:rPr>
                        <a:t>טור א'</a:t>
                      </a:r>
                      <a:endParaRPr lang="en-US" sz="2200" b="1" dirty="0">
                        <a:solidFill>
                          <a:srgbClr val="002060"/>
                        </a:solidFill>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00000"/>
                        </a:lnSpc>
                        <a:spcAft>
                          <a:spcPts val="1200"/>
                        </a:spcAft>
                      </a:pPr>
                      <a:r>
                        <a:rPr lang="he-IL" sz="2200" b="1" spc="-150" dirty="0">
                          <a:solidFill>
                            <a:srgbClr val="002060"/>
                          </a:solidFill>
                          <a:latin typeface="Arial"/>
                          <a:ea typeface="Times New Roman"/>
                        </a:rPr>
                        <a:t>טור ב'</a:t>
                      </a:r>
                      <a:endParaRPr lang="en-US" sz="2200" b="1" spc="-150" dirty="0">
                        <a:solidFill>
                          <a:srgbClr val="002060"/>
                        </a:solidFill>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184">
                <a:tc>
                  <a:txBody>
                    <a:bodyPr/>
                    <a:lstStyle/>
                    <a:p>
                      <a:pPr algn="r" rtl="1">
                        <a:lnSpc>
                          <a:spcPct val="100000"/>
                        </a:lnSpc>
                        <a:spcAft>
                          <a:spcPts val="1200"/>
                        </a:spcAft>
                      </a:pPr>
                      <a:r>
                        <a:rPr lang="he-IL" sz="2200" b="1" spc="-20" baseline="0" dirty="0">
                          <a:solidFill>
                            <a:srgbClr val="002060"/>
                          </a:solidFill>
                          <a:latin typeface="Arial"/>
                          <a:ea typeface="Times New Roman"/>
                        </a:rPr>
                        <a:t>(א)</a:t>
                      </a:r>
                      <a:endParaRPr lang="en-US" sz="2200" b="1" spc="-20" baseline="0" dirty="0">
                        <a:solidFill>
                          <a:srgbClr val="002060"/>
                        </a:solidFill>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ts val="3200"/>
                        </a:lnSpc>
                        <a:spcAft>
                          <a:spcPts val="0"/>
                        </a:spcAft>
                      </a:pPr>
                      <a:r>
                        <a:rPr lang="he-IL" sz="2200" b="1" dirty="0">
                          <a:solidFill>
                            <a:srgbClr val="002060"/>
                          </a:solidFill>
                          <a:latin typeface="Arial"/>
                          <a:ea typeface="Times New Roman"/>
                        </a:rPr>
                        <a:t>רכב </a:t>
                      </a:r>
                      <a:r>
                        <a:rPr lang="he-IL" sz="2200" b="1" strike="dblStrike" baseline="0" dirty="0" smtClean="0">
                          <a:solidFill>
                            <a:srgbClr val="002060"/>
                          </a:solidFill>
                          <a:latin typeface="Arial"/>
                          <a:ea typeface="Times New Roman"/>
                        </a:rPr>
                        <a:t>נוסעים פרטי, רכב עבודה או מסחרי שמשקלו הכולל עד 3,500 ק"ג</a:t>
                      </a:r>
                      <a:r>
                        <a:rPr lang="he-IL" sz="2200" b="1" strike="noStrike" baseline="0" dirty="0" smtClean="0">
                          <a:solidFill>
                            <a:srgbClr val="002060"/>
                          </a:solidFill>
                          <a:latin typeface="Arial"/>
                          <a:ea typeface="Times New Roman"/>
                        </a:rPr>
                        <a:t> </a:t>
                      </a:r>
                      <a:r>
                        <a:rPr lang="he-IL" sz="2200" b="1" kern="1200" dirty="0" smtClean="0">
                          <a:solidFill>
                            <a:srgbClr val="FF0000"/>
                          </a:solidFill>
                          <a:latin typeface="Arial"/>
                          <a:ea typeface="Times New Roman"/>
                          <a:cs typeface="+mn-cs"/>
                        </a:rPr>
                        <a:t>מסוג 1</a:t>
                      </a:r>
                      <a:r>
                        <a:rPr lang="en-US" sz="2200" b="1" kern="1200" dirty="0" smtClean="0">
                          <a:solidFill>
                            <a:srgbClr val="FF0000"/>
                          </a:solidFill>
                          <a:latin typeface="Arial"/>
                          <a:ea typeface="Times New Roman"/>
                          <a:cs typeface="+mn-cs"/>
                        </a:rPr>
                        <a:t> M</a:t>
                      </a:r>
                      <a:r>
                        <a:rPr lang="he-IL" sz="2200" b="1" kern="1200" dirty="0" smtClean="0">
                          <a:solidFill>
                            <a:srgbClr val="FF0000"/>
                          </a:solidFill>
                          <a:latin typeface="Arial"/>
                          <a:ea typeface="Times New Roman"/>
                          <a:cs typeface="+mn-cs"/>
                        </a:rPr>
                        <a:t>שסיווג </a:t>
                      </a:r>
                      <a:r>
                        <a:rPr lang="he-IL" sz="2200" b="1" kern="1200" dirty="0">
                          <a:solidFill>
                            <a:srgbClr val="FF0000"/>
                          </a:solidFill>
                          <a:latin typeface="Arial"/>
                          <a:ea typeface="Times New Roman"/>
                          <a:cs typeface="+mn-cs"/>
                        </a:rPr>
                        <a:t>המשנה שלו הוא פרטי או </a:t>
                      </a:r>
                      <a:r>
                        <a:rPr lang="he-IL" sz="2200" b="1" kern="1200" dirty="0" smtClean="0">
                          <a:solidFill>
                            <a:srgbClr val="FF0000"/>
                          </a:solidFill>
                          <a:latin typeface="Arial"/>
                          <a:ea typeface="Times New Roman"/>
                          <a:cs typeface="+mn-cs"/>
                        </a:rPr>
                        <a:t>שצוין </a:t>
                      </a:r>
                      <a:r>
                        <a:rPr lang="he-IL" sz="2200" b="1" kern="1200" dirty="0">
                          <a:solidFill>
                            <a:srgbClr val="FF0000"/>
                          </a:solidFill>
                          <a:latin typeface="Arial"/>
                          <a:ea typeface="Times New Roman"/>
                          <a:cs typeface="+mn-cs"/>
                        </a:rPr>
                        <a:t>ברישיונו </a:t>
                      </a:r>
                      <a:r>
                        <a:rPr lang="he-IL" sz="2200" b="1" dirty="0">
                          <a:solidFill>
                            <a:srgbClr val="FF0000"/>
                          </a:solidFill>
                          <a:latin typeface="Arial"/>
                          <a:ea typeface="Times New Roman"/>
                        </a:rPr>
                        <a:t>כמרכב </a:t>
                      </a:r>
                      <a:r>
                        <a:rPr lang="he-IL" sz="2200" b="1" dirty="0" smtClean="0">
                          <a:solidFill>
                            <a:srgbClr val="FF0000"/>
                          </a:solidFill>
                          <a:latin typeface="Arial"/>
                          <a:ea typeface="Times New Roman"/>
                        </a:rPr>
                        <a:t>אחוד,</a:t>
                      </a:r>
                      <a:r>
                        <a:rPr lang="he-IL" sz="2200" b="1" dirty="0" smtClean="0">
                          <a:latin typeface="Arial"/>
                          <a:ea typeface="Times New Roman"/>
                        </a:rPr>
                        <a:t> </a:t>
                      </a:r>
                      <a:r>
                        <a:rPr lang="he-IL" sz="2200" b="1" dirty="0">
                          <a:solidFill>
                            <a:srgbClr val="FF0000"/>
                          </a:solidFill>
                          <a:latin typeface="Arial"/>
                          <a:ea typeface="Times New Roman"/>
                        </a:rPr>
                        <a:t>לרבות רכב החכר ורכב </a:t>
                      </a:r>
                      <a:r>
                        <a:rPr lang="he-IL" sz="2200" b="1" dirty="0" smtClean="0">
                          <a:solidFill>
                            <a:srgbClr val="FF0000"/>
                          </a:solidFill>
                          <a:latin typeface="Arial"/>
                          <a:ea typeface="Times New Roman"/>
                        </a:rPr>
                        <a:t>השכרה; </a:t>
                      </a:r>
                      <a:r>
                        <a:rPr lang="he-IL" sz="2200" b="1" dirty="0">
                          <a:solidFill>
                            <a:srgbClr val="FF0000"/>
                          </a:solidFill>
                          <a:latin typeface="Arial"/>
                          <a:ea typeface="Times New Roman"/>
                        </a:rPr>
                        <a:t>רכב </a:t>
                      </a:r>
                      <a:r>
                        <a:rPr lang="he-IL" sz="2200" b="1" dirty="0" smtClean="0">
                          <a:solidFill>
                            <a:srgbClr val="FF0000"/>
                          </a:solidFill>
                          <a:latin typeface="Arial"/>
                          <a:ea typeface="Times New Roman"/>
                        </a:rPr>
                        <a:t>מסוג </a:t>
                      </a:r>
                      <a:r>
                        <a:rPr lang="en-US" sz="2200" b="1" kern="1200" dirty="0" smtClean="0">
                          <a:solidFill>
                            <a:srgbClr val="FF0000"/>
                          </a:solidFill>
                          <a:latin typeface="Arial"/>
                          <a:ea typeface="Times New Roman"/>
                          <a:cs typeface="+mn-cs"/>
                        </a:rPr>
                        <a:t>T</a:t>
                      </a:r>
                      <a:r>
                        <a:rPr lang="he-IL" sz="2200" b="1" kern="1200" dirty="0" smtClean="0">
                          <a:solidFill>
                            <a:srgbClr val="FF0000"/>
                          </a:solidFill>
                          <a:latin typeface="Arial"/>
                          <a:ea typeface="Times New Roman"/>
                          <a:cs typeface="+mn-cs"/>
                        </a:rPr>
                        <a:t> </a:t>
                      </a:r>
                      <a:r>
                        <a:rPr lang="he-IL" sz="1800" b="1" kern="1200" spc="-10" baseline="0" dirty="0" smtClean="0">
                          <a:solidFill>
                            <a:schemeClr val="tx1"/>
                          </a:solidFill>
                          <a:latin typeface="Arial"/>
                          <a:ea typeface="Times New Roman"/>
                          <a:cs typeface="+mn-cs"/>
                        </a:rPr>
                        <a:t>טרקטורים  ומכונות ניידות</a:t>
                      </a:r>
                      <a:r>
                        <a:rPr lang="he-IL" sz="2200" b="1" kern="1200" dirty="0" smtClean="0">
                          <a:solidFill>
                            <a:srgbClr val="FF0000"/>
                          </a:solidFill>
                          <a:latin typeface="Arial"/>
                          <a:ea typeface="Times New Roman"/>
                          <a:cs typeface="+mn-cs"/>
                        </a:rPr>
                        <a:t>, </a:t>
                      </a:r>
                      <a:r>
                        <a:rPr lang="en-US" sz="2200" b="1" kern="1200" dirty="0" smtClean="0">
                          <a:solidFill>
                            <a:srgbClr val="FF0000"/>
                          </a:solidFill>
                          <a:latin typeface="Arial"/>
                          <a:ea typeface="Times New Roman"/>
                          <a:cs typeface="+mn-cs"/>
                        </a:rPr>
                        <a:t>L</a:t>
                      </a:r>
                      <a:r>
                        <a:rPr lang="he-IL" sz="2200" b="1" kern="1200" dirty="0" smtClean="0">
                          <a:solidFill>
                            <a:srgbClr val="FF0000"/>
                          </a:solidFill>
                          <a:latin typeface="Arial"/>
                          <a:ea typeface="Times New Roman"/>
                          <a:cs typeface="+mn-cs"/>
                        </a:rPr>
                        <a:t> </a:t>
                      </a:r>
                      <a:r>
                        <a:rPr lang="he-IL" sz="1800" b="1" kern="1200" spc="-10" baseline="0" dirty="0" smtClean="0">
                          <a:solidFill>
                            <a:schemeClr val="tx1"/>
                          </a:solidFill>
                          <a:latin typeface="Arial"/>
                          <a:ea typeface="Times New Roman"/>
                          <a:cs typeface="+mn-cs"/>
                        </a:rPr>
                        <a:t>אופנועים</a:t>
                      </a:r>
                      <a:r>
                        <a:rPr lang="he-IL" sz="2800" b="1" kern="1200" dirty="0" smtClean="0">
                          <a:solidFill>
                            <a:srgbClr val="FF0000"/>
                          </a:solidFill>
                          <a:latin typeface="Arial"/>
                          <a:ea typeface="Times New Roman"/>
                          <a:cs typeface="+mn-cs"/>
                        </a:rPr>
                        <a:t>, </a:t>
                      </a:r>
                      <a:r>
                        <a:rPr lang="en-US" sz="2200" b="1" kern="1200" dirty="0" smtClean="0">
                          <a:solidFill>
                            <a:srgbClr val="FF0000"/>
                          </a:solidFill>
                          <a:latin typeface="Arial"/>
                          <a:ea typeface="Times New Roman"/>
                          <a:cs typeface="+mn-cs"/>
                        </a:rPr>
                        <a:t>OT</a:t>
                      </a:r>
                      <a:r>
                        <a:rPr lang="he-IL" sz="1800" b="1" kern="1200" spc="-10" baseline="0" dirty="0" smtClean="0">
                          <a:solidFill>
                            <a:schemeClr val="tx1"/>
                          </a:solidFill>
                          <a:latin typeface="Arial"/>
                          <a:ea typeface="Times New Roman"/>
                          <a:cs typeface="+mn-cs"/>
                        </a:rPr>
                        <a:t>גרור לטרקטור</a:t>
                      </a:r>
                      <a:r>
                        <a:rPr lang="he-IL" sz="2200" b="1" kern="1200" dirty="0" smtClean="0">
                          <a:solidFill>
                            <a:srgbClr val="FF0000"/>
                          </a:solidFill>
                          <a:latin typeface="Arial"/>
                          <a:ea typeface="Times New Roman"/>
                          <a:cs typeface="+mn-cs"/>
                        </a:rPr>
                        <a:t>, </a:t>
                      </a:r>
                      <a:r>
                        <a:rPr lang="en-US" sz="2200" b="1" kern="1200" dirty="0" smtClean="0">
                          <a:solidFill>
                            <a:srgbClr val="FF0000"/>
                          </a:solidFill>
                          <a:latin typeface="Arial"/>
                          <a:ea typeface="Times New Roman"/>
                          <a:cs typeface="+mn-cs"/>
                        </a:rPr>
                        <a:t>O2</a:t>
                      </a:r>
                      <a:r>
                        <a:rPr lang="he-IL" sz="2200" b="1" kern="1200" dirty="0" smtClean="0">
                          <a:solidFill>
                            <a:srgbClr val="FF0000"/>
                          </a:solidFill>
                          <a:latin typeface="Arial"/>
                          <a:ea typeface="Times New Roman"/>
                          <a:cs typeface="+mn-cs"/>
                        </a:rPr>
                        <a:t>, </a:t>
                      </a:r>
                      <a:r>
                        <a:rPr lang="en-US" sz="2200" b="1" kern="1200" dirty="0" smtClean="0">
                          <a:solidFill>
                            <a:srgbClr val="FF0000"/>
                          </a:solidFill>
                          <a:latin typeface="Arial"/>
                          <a:ea typeface="Times New Roman"/>
                          <a:cs typeface="+mn-cs"/>
                        </a:rPr>
                        <a:t>O1</a:t>
                      </a:r>
                      <a:r>
                        <a:rPr lang="he-IL" sz="2200" b="1" kern="1200" dirty="0" smtClean="0">
                          <a:solidFill>
                            <a:srgbClr val="FF0000"/>
                          </a:solidFill>
                          <a:latin typeface="Arial"/>
                          <a:ea typeface="Times New Roman"/>
                          <a:cs typeface="+mn-cs"/>
                        </a:rPr>
                        <a:t> </a:t>
                      </a:r>
                      <a:r>
                        <a:rPr lang="he-IL" sz="1800" b="1" kern="1200" spc="-10" baseline="0" dirty="0" smtClean="0">
                          <a:solidFill>
                            <a:schemeClr val="tx1"/>
                          </a:solidFill>
                          <a:latin typeface="Arial"/>
                          <a:ea typeface="Times New Roman"/>
                          <a:cs typeface="+mn-cs"/>
                        </a:rPr>
                        <a:t>גרורים ונתמכים עד 3.5 ט</a:t>
                      </a:r>
                      <a:r>
                        <a:rPr lang="he-IL" sz="2200" b="1" kern="1200" dirty="0" smtClean="0">
                          <a:solidFill>
                            <a:srgbClr val="FF0000"/>
                          </a:solidFill>
                          <a:latin typeface="Arial"/>
                          <a:ea typeface="Times New Roman"/>
                          <a:cs typeface="+mn-cs"/>
                        </a:rPr>
                        <a:t>, </a:t>
                      </a:r>
                      <a:r>
                        <a:rPr lang="en-US" sz="2200" b="1" kern="1200" dirty="0" smtClean="0">
                          <a:solidFill>
                            <a:srgbClr val="FF0000"/>
                          </a:solidFill>
                          <a:latin typeface="Arial"/>
                          <a:ea typeface="Times New Roman"/>
                          <a:cs typeface="+mn-cs"/>
                        </a:rPr>
                        <a:t>N1</a:t>
                      </a:r>
                      <a:endParaRPr lang="en-US" sz="1450" b="1" kern="1200" spc="-10" baseline="0" dirty="0" smtClean="0">
                        <a:solidFill>
                          <a:schemeClr val="tx1"/>
                        </a:solidFill>
                        <a:latin typeface="Arial"/>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00000"/>
                        </a:lnSpc>
                        <a:spcAft>
                          <a:spcPts val="1200"/>
                        </a:spcAft>
                      </a:pPr>
                      <a:endParaRPr lang="he-IL" sz="2200" b="1" dirty="0" smtClean="0">
                        <a:solidFill>
                          <a:srgbClr val="002060"/>
                        </a:solidFill>
                        <a:latin typeface="Arial"/>
                        <a:ea typeface="Times New Roman"/>
                      </a:endParaRPr>
                    </a:p>
                    <a:p>
                      <a:pPr algn="ctr" rtl="1">
                        <a:lnSpc>
                          <a:spcPct val="100000"/>
                        </a:lnSpc>
                        <a:spcAft>
                          <a:spcPts val="1200"/>
                        </a:spcAft>
                      </a:pPr>
                      <a:r>
                        <a:rPr lang="he-IL" sz="2200" b="1" dirty="0" smtClean="0">
                          <a:solidFill>
                            <a:srgbClr val="002060"/>
                          </a:solidFill>
                          <a:latin typeface="Arial"/>
                          <a:ea typeface="Times New Roman"/>
                        </a:rPr>
                        <a:t>40</a:t>
                      </a:r>
                      <a:endParaRPr lang="en-US" sz="2200" b="1" dirty="0">
                        <a:solidFill>
                          <a:srgbClr val="002060"/>
                        </a:solidFill>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9776">
                <a:tc>
                  <a:txBody>
                    <a:bodyPr/>
                    <a:lstStyle/>
                    <a:p>
                      <a:pPr algn="r" rtl="1">
                        <a:lnSpc>
                          <a:spcPct val="100000"/>
                        </a:lnSpc>
                        <a:spcAft>
                          <a:spcPts val="1200"/>
                        </a:spcAft>
                      </a:pPr>
                      <a:r>
                        <a:rPr lang="he-IL" sz="2200" b="1" spc="-20" baseline="0" dirty="0">
                          <a:solidFill>
                            <a:srgbClr val="002060"/>
                          </a:solidFill>
                          <a:latin typeface="Arial"/>
                          <a:ea typeface="Times New Roman"/>
                        </a:rPr>
                        <a:t>(ב)</a:t>
                      </a:r>
                      <a:endParaRPr lang="en-US" sz="2200" b="1" spc="-20" baseline="0" dirty="0">
                        <a:solidFill>
                          <a:srgbClr val="002060"/>
                        </a:solidFill>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ts val="3200"/>
                        </a:lnSpc>
                        <a:spcAft>
                          <a:spcPts val="1200"/>
                        </a:spcAft>
                      </a:pPr>
                      <a:r>
                        <a:rPr lang="he-IL" sz="2200" b="1" strike="dblStrike" baseline="0" dirty="0">
                          <a:solidFill>
                            <a:srgbClr val="002060"/>
                          </a:solidFill>
                          <a:latin typeface="Arial"/>
                          <a:ea typeface="Times New Roman"/>
                        </a:rPr>
                        <a:t>אוטובוס,</a:t>
                      </a:r>
                      <a:r>
                        <a:rPr lang="he-IL" sz="2200" b="1" dirty="0">
                          <a:latin typeface="Arial"/>
                          <a:ea typeface="Times New Roman"/>
                        </a:rPr>
                        <a:t> </a:t>
                      </a:r>
                      <a:r>
                        <a:rPr lang="he-IL" sz="2200" b="1" dirty="0" smtClean="0">
                          <a:solidFill>
                            <a:srgbClr val="FF0000"/>
                          </a:solidFill>
                          <a:latin typeface="Arial"/>
                          <a:ea typeface="Times New Roman"/>
                        </a:rPr>
                        <a:t>אמבולנס, </a:t>
                      </a:r>
                      <a:r>
                        <a:rPr lang="he-IL" sz="2200" b="1" dirty="0" smtClean="0">
                          <a:solidFill>
                            <a:srgbClr val="002060"/>
                          </a:solidFill>
                          <a:latin typeface="Arial"/>
                          <a:ea typeface="Times New Roman"/>
                        </a:rPr>
                        <a:t>מונית</a:t>
                      </a:r>
                      <a:r>
                        <a:rPr lang="he-IL" sz="2200" b="1" dirty="0" smtClean="0">
                          <a:latin typeface="Arial"/>
                          <a:ea typeface="Times New Roman"/>
                        </a:rPr>
                        <a:t> </a:t>
                      </a:r>
                      <a:r>
                        <a:rPr lang="he-IL" sz="2200" b="1" dirty="0">
                          <a:solidFill>
                            <a:srgbClr val="FF0000"/>
                          </a:solidFill>
                          <a:latin typeface="Arial"/>
                          <a:ea typeface="Times New Roman"/>
                        </a:rPr>
                        <a:t>שהיא בבעלות תאגיד או אדם יחיד</a:t>
                      </a:r>
                      <a:r>
                        <a:rPr lang="he-IL" sz="2200" b="1" dirty="0">
                          <a:solidFill>
                            <a:srgbClr val="002060"/>
                          </a:solidFill>
                          <a:latin typeface="Arial"/>
                          <a:ea typeface="Times New Roman"/>
                        </a:rPr>
                        <a:t>, רכב סיור, רכב מדברי, רכב </a:t>
                      </a:r>
                      <a:r>
                        <a:rPr lang="he-IL" sz="2200" b="1" dirty="0" smtClean="0">
                          <a:solidFill>
                            <a:srgbClr val="002060"/>
                          </a:solidFill>
                          <a:latin typeface="Arial"/>
                          <a:ea typeface="Times New Roman"/>
                        </a:rPr>
                        <a:t>עבודה </a:t>
                      </a:r>
                      <a:r>
                        <a:rPr lang="he-IL" sz="2200" b="1" strike="dblStrike" spc="-150" baseline="0" dirty="0" smtClean="0">
                          <a:solidFill>
                            <a:srgbClr val="002060"/>
                          </a:solidFill>
                          <a:latin typeface="Arial"/>
                          <a:ea typeface="Times New Roman"/>
                        </a:rPr>
                        <a:t>שמשקלו הכולל המותר עד 3,500 ק"ג או יותר</a:t>
                      </a:r>
                      <a:r>
                        <a:rPr lang="he-IL" sz="2200" b="1" spc="-150" dirty="0" smtClean="0">
                          <a:solidFill>
                            <a:srgbClr val="002060"/>
                          </a:solidFill>
                          <a:latin typeface="Arial"/>
                          <a:ea typeface="Times New Roman"/>
                        </a:rPr>
                        <a:t>, </a:t>
                      </a:r>
                      <a:r>
                        <a:rPr lang="he-IL" sz="2200" b="1" dirty="0">
                          <a:solidFill>
                            <a:srgbClr val="FF0000"/>
                          </a:solidFill>
                          <a:latin typeface="Arial"/>
                          <a:ea typeface="Times New Roman"/>
                        </a:rPr>
                        <a:t>רכב מסוג 2</a:t>
                      </a:r>
                      <a:r>
                        <a:rPr lang="en-US" sz="2200" b="1" dirty="0">
                          <a:solidFill>
                            <a:srgbClr val="FF0000"/>
                          </a:solidFill>
                          <a:latin typeface="Arial"/>
                          <a:ea typeface="Times New Roman"/>
                        </a:rPr>
                        <a:t>M</a:t>
                      </a:r>
                      <a:r>
                        <a:rPr lang="he-IL" sz="2200" b="1" dirty="0">
                          <a:solidFill>
                            <a:srgbClr val="FF0000"/>
                          </a:solidFill>
                          <a:latin typeface="Arial"/>
                          <a:ea typeface="Times New Roman"/>
                        </a:rPr>
                        <a:t> </a:t>
                      </a:r>
                      <a:r>
                        <a:rPr lang="he-IL" sz="2200" b="1" dirty="0" smtClean="0">
                          <a:solidFill>
                            <a:srgbClr val="FF0000"/>
                          </a:solidFill>
                          <a:latin typeface="Arial"/>
                          <a:ea typeface="Times New Roman"/>
                        </a:rPr>
                        <a:t>למעט </a:t>
                      </a:r>
                      <a:r>
                        <a:rPr lang="he-IL" sz="2200" b="1" dirty="0">
                          <a:solidFill>
                            <a:srgbClr val="FF0000"/>
                          </a:solidFill>
                          <a:latin typeface="Arial"/>
                          <a:ea typeface="Times New Roman"/>
                        </a:rPr>
                        <a:t>אוטובוס </a:t>
                      </a:r>
                      <a:r>
                        <a:rPr lang="he-IL" sz="2200" b="1" dirty="0" smtClean="0">
                          <a:solidFill>
                            <a:srgbClr val="FF0000"/>
                          </a:solidFill>
                          <a:latin typeface="Arial"/>
                          <a:ea typeface="Times New Roman"/>
                        </a:rPr>
                        <a:t>ומונית </a:t>
                      </a:r>
                      <a:r>
                        <a:rPr lang="he-IL" sz="2200" b="1" dirty="0">
                          <a:solidFill>
                            <a:srgbClr val="FF0000"/>
                          </a:solidFill>
                          <a:latin typeface="Arial"/>
                          <a:ea typeface="Times New Roman"/>
                        </a:rPr>
                        <a:t>הפועלת בקו </a:t>
                      </a:r>
                      <a:r>
                        <a:rPr lang="he-IL" sz="2200" b="1" dirty="0" smtClean="0">
                          <a:solidFill>
                            <a:srgbClr val="FF0000"/>
                          </a:solidFill>
                          <a:latin typeface="Arial"/>
                          <a:ea typeface="Times New Roman"/>
                        </a:rPr>
                        <a:t>שירות, רכב מסוג 4</a:t>
                      </a:r>
                      <a:r>
                        <a:rPr lang="en-US" sz="2200" b="1" dirty="0" smtClean="0">
                          <a:solidFill>
                            <a:srgbClr val="FF0000"/>
                          </a:solidFill>
                          <a:latin typeface="Arial"/>
                          <a:ea typeface="Times New Roman"/>
                        </a:rPr>
                        <a:t>O</a:t>
                      </a:r>
                      <a:r>
                        <a:rPr lang="he-IL" sz="2200" b="1" dirty="0" smtClean="0">
                          <a:solidFill>
                            <a:srgbClr val="FF0000"/>
                          </a:solidFill>
                          <a:latin typeface="Arial"/>
                          <a:ea typeface="Times New Roman"/>
                        </a:rPr>
                        <a:t>, 3</a:t>
                      </a:r>
                      <a:r>
                        <a:rPr lang="en-US" sz="2200" b="1" dirty="0" smtClean="0">
                          <a:solidFill>
                            <a:srgbClr val="FF0000"/>
                          </a:solidFill>
                          <a:latin typeface="Arial"/>
                          <a:ea typeface="Times New Roman"/>
                        </a:rPr>
                        <a:t>O</a:t>
                      </a:r>
                      <a:r>
                        <a:rPr lang="he-IL" sz="2200" b="1" dirty="0" smtClean="0">
                          <a:solidFill>
                            <a:srgbClr val="FF0000"/>
                          </a:solidFill>
                          <a:latin typeface="Arial"/>
                          <a:ea typeface="Times New Roman"/>
                        </a:rPr>
                        <a:t> </a:t>
                      </a:r>
                      <a:r>
                        <a:rPr lang="he-IL" sz="1800" b="1" kern="1200" spc="-10" baseline="0" dirty="0" smtClean="0">
                          <a:solidFill>
                            <a:schemeClr val="tx1"/>
                          </a:solidFill>
                          <a:latin typeface="Arial"/>
                          <a:ea typeface="Times New Roman"/>
                          <a:cs typeface="+mn-cs"/>
                        </a:rPr>
                        <a:t>גרורים ונתמכים מעל 3.5 ט</a:t>
                      </a:r>
                      <a:r>
                        <a:rPr lang="he-IL" sz="2200" b="1" dirty="0" smtClean="0">
                          <a:solidFill>
                            <a:srgbClr val="FF0000"/>
                          </a:solidFill>
                          <a:latin typeface="Arial"/>
                          <a:ea typeface="Times New Roman"/>
                        </a:rPr>
                        <a:t>, 2</a:t>
                      </a:r>
                      <a:r>
                        <a:rPr lang="en-US" sz="2200" b="1" dirty="0" smtClean="0">
                          <a:solidFill>
                            <a:srgbClr val="FF0000"/>
                          </a:solidFill>
                          <a:latin typeface="Arial"/>
                          <a:ea typeface="Times New Roman"/>
                        </a:rPr>
                        <a:t>N</a:t>
                      </a:r>
                      <a:r>
                        <a:rPr lang="he-IL" sz="2200" b="1" dirty="0" smtClean="0">
                          <a:solidFill>
                            <a:srgbClr val="FF0000"/>
                          </a:solidFill>
                          <a:latin typeface="Arial"/>
                          <a:ea typeface="Times New Roman"/>
                        </a:rPr>
                        <a:t>, 3</a:t>
                      </a:r>
                      <a:r>
                        <a:rPr lang="en-US" sz="2200" b="1" dirty="0" smtClean="0">
                          <a:solidFill>
                            <a:srgbClr val="FF0000"/>
                          </a:solidFill>
                          <a:latin typeface="Arial"/>
                          <a:ea typeface="Times New Roman"/>
                        </a:rPr>
                        <a:t>N</a:t>
                      </a:r>
                      <a:r>
                        <a:rPr lang="he-IL" sz="2200" b="1" dirty="0" smtClean="0">
                          <a:solidFill>
                            <a:srgbClr val="FF0000"/>
                          </a:solidFill>
                          <a:latin typeface="Arial"/>
                          <a:ea typeface="Times New Roman"/>
                        </a:rPr>
                        <a:t> </a:t>
                      </a:r>
                      <a:r>
                        <a:rPr lang="he-IL" sz="1800" b="1" kern="1200" spc="-10" baseline="0" dirty="0" smtClean="0">
                          <a:solidFill>
                            <a:schemeClr val="tx1"/>
                          </a:solidFill>
                          <a:latin typeface="Arial"/>
                          <a:ea typeface="Times New Roman"/>
                          <a:cs typeface="+mn-cs"/>
                        </a:rPr>
                        <a:t>מסחרי ועבודה מעל 3.5 ט</a:t>
                      </a:r>
                      <a:r>
                        <a:rPr lang="he-IL" sz="2200" b="1" dirty="0" smtClean="0">
                          <a:solidFill>
                            <a:srgbClr val="FF0000"/>
                          </a:solidFill>
                          <a:latin typeface="Arial"/>
                          <a:ea typeface="Times New Roman"/>
                        </a:rPr>
                        <a:t>.</a:t>
                      </a:r>
                      <a:endParaRPr lang="en-US" sz="2200" b="1" dirty="0">
                        <a:solidFill>
                          <a:srgbClr val="FF0000"/>
                        </a:solidFill>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00000"/>
                        </a:lnSpc>
                        <a:spcAft>
                          <a:spcPts val="1200"/>
                        </a:spcAft>
                      </a:pPr>
                      <a:endParaRPr lang="he-IL" sz="2200" b="1" dirty="0" smtClean="0">
                        <a:solidFill>
                          <a:srgbClr val="002060"/>
                        </a:solidFill>
                        <a:latin typeface="Arial"/>
                        <a:ea typeface="Times New Roman"/>
                      </a:endParaRPr>
                    </a:p>
                    <a:p>
                      <a:pPr algn="ctr" rtl="1">
                        <a:lnSpc>
                          <a:spcPct val="100000"/>
                        </a:lnSpc>
                        <a:spcAft>
                          <a:spcPts val="1200"/>
                        </a:spcAft>
                      </a:pPr>
                      <a:r>
                        <a:rPr lang="he-IL" sz="2200" b="1" dirty="0" smtClean="0">
                          <a:solidFill>
                            <a:srgbClr val="002060"/>
                          </a:solidFill>
                          <a:latin typeface="Arial"/>
                          <a:ea typeface="Times New Roman"/>
                        </a:rPr>
                        <a:t>20</a:t>
                      </a:r>
                      <a:endParaRPr lang="en-US" sz="2200" b="1" dirty="0">
                        <a:solidFill>
                          <a:srgbClr val="002060"/>
                        </a:solidFill>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6592">
                <a:tc>
                  <a:txBody>
                    <a:bodyPr/>
                    <a:lstStyle/>
                    <a:p>
                      <a:pPr algn="r" rtl="1">
                        <a:lnSpc>
                          <a:spcPct val="100000"/>
                        </a:lnSpc>
                        <a:spcAft>
                          <a:spcPts val="1200"/>
                        </a:spcAft>
                      </a:pPr>
                      <a:r>
                        <a:rPr lang="he-IL" sz="2200" b="1" spc="-20" baseline="0" dirty="0">
                          <a:solidFill>
                            <a:srgbClr val="002060"/>
                          </a:solidFill>
                          <a:latin typeface="Arial"/>
                          <a:ea typeface="Times New Roman"/>
                        </a:rPr>
                        <a:t>(ג) </a:t>
                      </a:r>
                      <a:endParaRPr lang="en-US" sz="2200" b="1" spc="-20" baseline="0" dirty="0">
                        <a:solidFill>
                          <a:srgbClr val="002060"/>
                        </a:solidFill>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ts val="3500"/>
                        </a:lnSpc>
                        <a:spcAft>
                          <a:spcPts val="1200"/>
                        </a:spcAft>
                      </a:pPr>
                      <a:r>
                        <a:rPr lang="he-IL" sz="2200" b="1" dirty="0">
                          <a:solidFill>
                            <a:srgbClr val="002060"/>
                          </a:solidFill>
                          <a:latin typeface="Arial"/>
                          <a:ea typeface="Times New Roman"/>
                        </a:rPr>
                        <a:t>חלקם מהסוג שבפסקה (א) וחלקם מהסוג שבפסקה (ב) או סוג אחר</a:t>
                      </a:r>
                      <a:endParaRPr lang="en-US" sz="2200" b="1" dirty="0">
                        <a:solidFill>
                          <a:srgbClr val="002060"/>
                        </a:solidFill>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ts val="3500"/>
                        </a:lnSpc>
                        <a:spcAft>
                          <a:spcPts val="1200"/>
                        </a:spcAft>
                      </a:pPr>
                      <a:r>
                        <a:rPr lang="he-IL" sz="2200" b="1" dirty="0">
                          <a:solidFill>
                            <a:srgbClr val="002060"/>
                          </a:solidFill>
                          <a:latin typeface="Arial"/>
                          <a:ea typeface="Times New Roman"/>
                        </a:rPr>
                        <a:t>20</a:t>
                      </a:r>
                      <a:endParaRPr lang="en-US" sz="2200" b="1" dirty="0">
                        <a:solidFill>
                          <a:srgbClr val="002060"/>
                        </a:solidFill>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6592">
                <a:tc>
                  <a:txBody>
                    <a:bodyPr/>
                    <a:lstStyle/>
                    <a:p>
                      <a:pPr algn="r" rtl="1">
                        <a:lnSpc>
                          <a:spcPct val="100000"/>
                        </a:lnSpc>
                        <a:spcAft>
                          <a:spcPts val="1200"/>
                        </a:spcAft>
                      </a:pPr>
                      <a:r>
                        <a:rPr lang="he-IL" sz="2200" b="1" spc="-20" baseline="0" dirty="0">
                          <a:solidFill>
                            <a:srgbClr val="FF0000"/>
                          </a:solidFill>
                          <a:latin typeface="Arial"/>
                          <a:ea typeface="Times New Roman"/>
                        </a:rPr>
                        <a:t>(ד)</a:t>
                      </a:r>
                      <a:endParaRPr lang="en-US" sz="2200" b="1" spc="-20" baseline="0" dirty="0">
                        <a:solidFill>
                          <a:srgbClr val="FF0000"/>
                        </a:solidFill>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ts val="3500"/>
                        </a:lnSpc>
                        <a:spcAft>
                          <a:spcPts val="1200"/>
                        </a:spcAft>
                      </a:pPr>
                      <a:r>
                        <a:rPr lang="he-IL" sz="2200" b="1" dirty="0">
                          <a:solidFill>
                            <a:srgbClr val="FF0000"/>
                          </a:solidFill>
                          <a:latin typeface="Arial"/>
                          <a:ea typeface="Times New Roman"/>
                        </a:rPr>
                        <a:t>מונית הפועלת בקו שירות </a:t>
                      </a:r>
                      <a:r>
                        <a:rPr lang="he-IL" sz="2200" b="1" dirty="0" smtClean="0">
                          <a:solidFill>
                            <a:srgbClr val="FF0000"/>
                          </a:solidFill>
                          <a:latin typeface="Arial"/>
                          <a:ea typeface="Times New Roman"/>
                        </a:rPr>
                        <a:t>ואוטובוס.</a:t>
                      </a:r>
                      <a:endParaRPr lang="en-US" sz="2200" b="1" dirty="0">
                        <a:solidFill>
                          <a:srgbClr val="FF0000"/>
                        </a:solidFill>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ts val="3500"/>
                        </a:lnSpc>
                        <a:spcAft>
                          <a:spcPts val="1200"/>
                        </a:spcAft>
                      </a:pPr>
                      <a:r>
                        <a:rPr lang="he-IL" sz="2200" b="1" dirty="0">
                          <a:solidFill>
                            <a:srgbClr val="FF0000"/>
                          </a:solidFill>
                          <a:latin typeface="Arial"/>
                          <a:ea typeface="Times New Roman"/>
                        </a:rPr>
                        <a:t>1</a:t>
                      </a:r>
                      <a:endParaRPr lang="en-US" sz="2200" b="1" dirty="0">
                        <a:solidFill>
                          <a:srgbClr val="FF0000"/>
                        </a:solidFill>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אליפסה 4"/>
          <p:cNvSpPr/>
          <p:nvPr/>
        </p:nvSpPr>
        <p:spPr>
          <a:xfrm>
            <a:off x="6891246" y="2966972"/>
            <a:ext cx="576064" cy="36004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smtClean="0"/>
              <a:t>44444444888</a:t>
            </a:r>
            <a:endParaRPr lang="he-IL" dirty="0"/>
          </a:p>
        </p:txBody>
      </p:sp>
      <p:sp>
        <p:nvSpPr>
          <p:cNvPr id="6" name="אליפסה 5"/>
          <p:cNvSpPr/>
          <p:nvPr/>
        </p:nvSpPr>
        <p:spPr>
          <a:xfrm>
            <a:off x="869612" y="3813136"/>
            <a:ext cx="576064" cy="36004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smtClean="0"/>
              <a:t>44444444888</a:t>
            </a:r>
            <a:endParaRPr lang="he-IL" dirty="0"/>
          </a:p>
        </p:txBody>
      </p:sp>
      <p:cxnSp>
        <p:nvCxnSpPr>
          <p:cNvPr id="8" name="מחבר חץ ישר 7"/>
          <p:cNvCxnSpPr/>
          <p:nvPr/>
        </p:nvCxnSpPr>
        <p:spPr>
          <a:xfrm flipH="1">
            <a:off x="5220072" y="4509120"/>
            <a:ext cx="2952328" cy="1800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מחבר חץ ישר 8"/>
          <p:cNvCxnSpPr/>
          <p:nvPr/>
        </p:nvCxnSpPr>
        <p:spPr>
          <a:xfrm>
            <a:off x="4788024" y="5373216"/>
            <a:ext cx="1368152" cy="93610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from="(-#ppt_w/2)" to="(#ppt_x)" calcmode="lin" valueType="num">
                                      <p:cBhvr>
                                        <p:cTn id="19" dur="1200" fill="hold">
                                          <p:stCondLst>
                                            <p:cond delay="0"/>
                                          </p:stCondLst>
                                        </p:cTn>
                                        <p:tgtEl>
                                          <p:spTgt spid="5"/>
                                        </p:tgtEl>
                                        <p:attrNameLst>
                                          <p:attrName>ppt_x</p:attrName>
                                        </p:attrNameLst>
                                      </p:cBhvr>
                                    </p:anim>
                                    <p:anim from="0" to="-1.0" calcmode="lin" valueType="num">
                                      <p:cBhvr>
                                        <p:cTn id="20" dur="400" decel="50000" autoRev="1" fill="hold">
                                          <p:stCondLst>
                                            <p:cond delay="1200"/>
                                          </p:stCondLst>
                                        </p:cTn>
                                        <p:tgtEl>
                                          <p:spTgt spid="5"/>
                                        </p:tgtEl>
                                        <p:attrNameLst>
                                          <p:attrName>xshear</p:attrName>
                                        </p:attrNameLst>
                                      </p:cBhvr>
                                    </p:anim>
                                    <p:animScale>
                                      <p:cBhvr>
                                        <p:cTn id="21" dur="400" decel="100000" autoRev="1" fill="hold">
                                          <p:stCondLst>
                                            <p:cond delay="1200"/>
                                          </p:stCondLst>
                                        </p:cTn>
                                        <p:tgtEl>
                                          <p:spTgt spid="5"/>
                                        </p:tgtEl>
                                      </p:cBhvr>
                                      <p:from x="100000" y="100000"/>
                                      <p:to x="80000" y="100000"/>
                                    </p:animScale>
                                    <p:anim by="(#ppt_h/3+#ppt_w*0.1)" calcmode="lin" valueType="num">
                                      <p:cBhvr additive="sum">
                                        <p:cTn id="22" dur="400" decel="100000" autoRev="1" fill="hold">
                                          <p:stCondLst>
                                            <p:cond delay="1200"/>
                                          </p:stCondLst>
                                        </p:cTn>
                                        <p:tgtEl>
                                          <p:spTgt spid="5"/>
                                        </p:tgtEl>
                                        <p:attrNameLst>
                                          <p:attrName>ppt_x</p:attrName>
                                        </p:attrNameLst>
                                      </p:cBhvr>
                                    </p:anim>
                                  </p:childTnLst>
                                </p:cTn>
                              </p:par>
                              <p:par>
                                <p:cTn id="23" presetID="34"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from="(-#ppt_w/2)" to="(#ppt_x)" calcmode="lin" valueType="num">
                                      <p:cBhvr>
                                        <p:cTn id="25" dur="1200" fill="hold">
                                          <p:stCondLst>
                                            <p:cond delay="0"/>
                                          </p:stCondLst>
                                        </p:cTn>
                                        <p:tgtEl>
                                          <p:spTgt spid="6"/>
                                        </p:tgtEl>
                                        <p:attrNameLst>
                                          <p:attrName>ppt_x</p:attrName>
                                        </p:attrNameLst>
                                      </p:cBhvr>
                                    </p:anim>
                                    <p:anim from="0" to="-1.0" calcmode="lin" valueType="num">
                                      <p:cBhvr>
                                        <p:cTn id="26" dur="400" decel="50000" autoRev="1" fill="hold">
                                          <p:stCondLst>
                                            <p:cond delay="1200"/>
                                          </p:stCondLst>
                                        </p:cTn>
                                        <p:tgtEl>
                                          <p:spTgt spid="6"/>
                                        </p:tgtEl>
                                        <p:attrNameLst>
                                          <p:attrName>xshear</p:attrName>
                                        </p:attrNameLst>
                                      </p:cBhvr>
                                    </p:anim>
                                    <p:animScale>
                                      <p:cBhvr>
                                        <p:cTn id="27" dur="400" decel="100000" autoRev="1" fill="hold">
                                          <p:stCondLst>
                                            <p:cond delay="1200"/>
                                          </p:stCondLst>
                                        </p:cTn>
                                        <p:tgtEl>
                                          <p:spTgt spid="6"/>
                                        </p:tgtEl>
                                      </p:cBhvr>
                                      <p:from x="100000" y="100000"/>
                                      <p:to x="80000" y="100000"/>
                                    </p:animScale>
                                    <p:anim by="(#ppt_h/3+#ppt_w*0.1)" calcmode="lin" valueType="num">
                                      <p:cBhvr additive="sum">
                                        <p:cTn id="28" dur="400" decel="100000" autoRev="1" fill="hold">
                                          <p:stCondLst>
                                            <p:cond delay="1200"/>
                                          </p:stCondLst>
                                        </p:cTn>
                                        <p:tgtEl>
                                          <p:spTgt spid="6"/>
                                        </p:tgtEl>
                                        <p:attrNameLst>
                                          <p:attrName>ppt_x</p:attrName>
                                        </p:attrNameLst>
                                      </p:cBhvr>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par>
                          <p:cTn id="33" fill="hold">
                            <p:stCondLst>
                              <p:cond delay="0"/>
                            </p:stCondLst>
                            <p:childTnLst>
                              <p:par>
                                <p:cTn id="34" presetID="48" presetClass="exit" presetSubtype="0" decel="50000" fill="hold" nodeType="afterEffect">
                                  <p:stCondLst>
                                    <p:cond delay="4000"/>
                                  </p:stCondLst>
                                  <p:childTnLst>
                                    <p:anim calcmode="lin" valueType="num">
                                      <p:cBhvr>
                                        <p:cTn id="35" dur="2000"/>
                                        <p:tgtEl>
                                          <p:spTgt spid="8"/>
                                        </p:tgtEl>
                                        <p:attrNameLst>
                                          <p:attrName>style.rotation</p:attrName>
                                        </p:attrNameLst>
                                      </p:cBhvr>
                                      <p:tavLst>
                                        <p:tav tm="0">
                                          <p:val>
                                            <p:fltVal val="0"/>
                                          </p:val>
                                        </p:tav>
                                        <p:tav tm="20000">
                                          <p:val>
                                            <p:fltVal val="90"/>
                                          </p:val>
                                        </p:tav>
                                        <p:tav tm="20000">
                                          <p:val>
                                            <p:fltVal val="90"/>
                                          </p:val>
                                        </p:tav>
                                        <p:tav tm="100000">
                                          <p:val>
                                            <p:fltVal val="90"/>
                                          </p:val>
                                        </p:tav>
                                      </p:tavLst>
                                    </p:anim>
                                    <p:anim calcmode="lin" valueType="num">
                                      <p:cBhvr>
                                        <p:cTn id="36" dur="2000"/>
                                        <p:tgtEl>
                                          <p:spTgt spid="8"/>
                                        </p:tgtEl>
                                        <p:attrNameLst>
                                          <p:attrName>ppt_x</p:attrName>
                                        </p:attrNameLst>
                                      </p:cBhvr>
                                      <p:tavLst>
                                        <p:tav tm="0">
                                          <p:val>
                                            <p:strVal val="ppt_x"/>
                                          </p:val>
                                        </p:tav>
                                        <p:tav tm="50000">
                                          <p:val>
                                            <p:fltVal val="0.95"/>
                                          </p:val>
                                        </p:tav>
                                        <p:tav tm="100000">
                                          <p:val>
                                            <p:fltVal val="-1"/>
                                          </p:val>
                                        </p:tav>
                                      </p:tavLst>
                                    </p:anim>
                                    <p:anim calcmode="lin" valueType="num">
                                      <p:cBhvr>
                                        <p:cTn id="37" dur="2000"/>
                                        <p:tgtEl>
                                          <p:spTgt spid="8"/>
                                        </p:tgtEl>
                                        <p:attrNameLst>
                                          <p:attrName>ppt_y</p:attrName>
                                        </p:attrNameLst>
                                      </p:cBhvr>
                                      <p:tavLst>
                                        <p:tav tm="0">
                                          <p:val>
                                            <p:strVal val="ppt_y"/>
                                          </p:val>
                                        </p:tav>
                                        <p:tav tm="100000">
                                          <p:val>
                                            <p:strVal val="ppt_y"/>
                                          </p:val>
                                        </p:tav>
                                      </p:tavLst>
                                    </p:anim>
                                    <p:animEffect transition="out" filter="fade">
                                      <p:cBhvr>
                                        <p:cTn id="38" dur="2000"/>
                                        <p:tgtEl>
                                          <p:spTgt spid="8"/>
                                        </p:tgtEl>
                                      </p:cBhvr>
                                    </p:animEffect>
                                    <p:set>
                                      <p:cBhvr>
                                        <p:cTn id="39" dur="1" fill="hold">
                                          <p:stCondLst>
                                            <p:cond delay="1999"/>
                                          </p:stCondLst>
                                        </p:cTn>
                                        <p:tgtEl>
                                          <p:spTgt spid="8"/>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childTnLst>
                                </p:cTn>
                              </p:par>
                            </p:childTnLst>
                          </p:cTn>
                        </p:par>
                        <p:par>
                          <p:cTn id="44" fill="hold">
                            <p:stCondLst>
                              <p:cond delay="0"/>
                            </p:stCondLst>
                            <p:childTnLst>
                              <p:par>
                                <p:cTn id="45" presetID="48" presetClass="exit" presetSubtype="0" decel="50000" fill="hold" nodeType="afterEffect">
                                  <p:stCondLst>
                                    <p:cond delay="4000"/>
                                  </p:stCondLst>
                                  <p:childTnLst>
                                    <p:anim calcmode="lin" valueType="num">
                                      <p:cBhvr>
                                        <p:cTn id="46" dur="2000"/>
                                        <p:tgtEl>
                                          <p:spTgt spid="9"/>
                                        </p:tgtEl>
                                        <p:attrNameLst>
                                          <p:attrName>style.rotation</p:attrName>
                                        </p:attrNameLst>
                                      </p:cBhvr>
                                      <p:tavLst>
                                        <p:tav tm="0">
                                          <p:val>
                                            <p:fltVal val="0"/>
                                          </p:val>
                                        </p:tav>
                                        <p:tav tm="20000">
                                          <p:val>
                                            <p:fltVal val="90"/>
                                          </p:val>
                                        </p:tav>
                                        <p:tav tm="20000">
                                          <p:val>
                                            <p:fltVal val="90"/>
                                          </p:val>
                                        </p:tav>
                                        <p:tav tm="100000">
                                          <p:val>
                                            <p:fltVal val="90"/>
                                          </p:val>
                                        </p:tav>
                                      </p:tavLst>
                                    </p:anim>
                                    <p:anim calcmode="lin" valueType="num">
                                      <p:cBhvr>
                                        <p:cTn id="47" dur="2000"/>
                                        <p:tgtEl>
                                          <p:spTgt spid="9"/>
                                        </p:tgtEl>
                                        <p:attrNameLst>
                                          <p:attrName>ppt_x</p:attrName>
                                        </p:attrNameLst>
                                      </p:cBhvr>
                                      <p:tavLst>
                                        <p:tav tm="0">
                                          <p:val>
                                            <p:strVal val="ppt_x"/>
                                          </p:val>
                                        </p:tav>
                                        <p:tav tm="50000">
                                          <p:val>
                                            <p:fltVal val="0.95"/>
                                          </p:val>
                                        </p:tav>
                                        <p:tav tm="100000">
                                          <p:val>
                                            <p:fltVal val="-1"/>
                                          </p:val>
                                        </p:tav>
                                      </p:tavLst>
                                    </p:anim>
                                    <p:anim calcmode="lin" valueType="num">
                                      <p:cBhvr>
                                        <p:cTn id="48" dur="2000"/>
                                        <p:tgtEl>
                                          <p:spTgt spid="9"/>
                                        </p:tgtEl>
                                        <p:attrNameLst>
                                          <p:attrName>ppt_y</p:attrName>
                                        </p:attrNameLst>
                                      </p:cBhvr>
                                      <p:tavLst>
                                        <p:tav tm="0">
                                          <p:val>
                                            <p:strVal val="ppt_y"/>
                                          </p:val>
                                        </p:tav>
                                        <p:tav tm="100000">
                                          <p:val>
                                            <p:strVal val="ppt_y"/>
                                          </p:val>
                                        </p:tav>
                                      </p:tavLst>
                                    </p:anim>
                                    <p:animEffect transition="out" filter="fade">
                                      <p:cBhvr>
                                        <p:cTn id="49" dur="2000"/>
                                        <p:tgtEl>
                                          <p:spTgt spid="9"/>
                                        </p:tgtEl>
                                      </p:cBhvr>
                                    </p:animEffect>
                                    <p:set>
                                      <p:cBhvr>
                                        <p:cTn id="50" dur="1" fill="hold">
                                          <p:stCondLst>
                                            <p:cond delay="1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0" y="625912"/>
            <a:ext cx="8964488"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(2) (א) </a:t>
            </a:r>
            <a:r>
              <a:rPr kumimoji="0" lang="he-IL" sz="2400" b="1" i="0" u="sng" strike="noStrike" cap="none" normalizeH="0" baseline="0" dirty="0" smtClean="0">
                <a:ln>
                  <a:noFill/>
                </a:ln>
                <a:solidFill>
                  <a:srgbClr val="002060"/>
                </a:solidFill>
                <a:effectLst/>
                <a:latin typeface="Arial" pitchFamily="34" charset="0"/>
                <a:ea typeface="Times New Roman" pitchFamily="18" charset="0"/>
                <a:cs typeface="Arial" pitchFamily="34" charset="0"/>
              </a:rPr>
              <a:t>בעל רישיון מוביל</a:t>
            </a:r>
            <a:r>
              <a:rPr kumimoji="0" lang="he-IL" sz="2400" b="1" i="0" strike="noStrike" cap="none" normalizeH="0" baseline="0" dirty="0" smtClean="0">
                <a:ln>
                  <a:noFill/>
                </a:ln>
                <a:solidFill>
                  <a:srgbClr val="002060"/>
                </a:solidFill>
                <a:effectLst/>
                <a:latin typeface="Arial" pitchFamily="34" charset="0"/>
                <a:ea typeface="Times New Roman" pitchFamily="18" charset="0"/>
                <a:cs typeface="Arial" pitchFamily="34" charset="0"/>
              </a:rPr>
              <a:t> </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כמשמעותו בפרק השני לתקנות שירותי הובלה. </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(ב) "</a:t>
            </a:r>
            <a:r>
              <a:rPr kumimoji="0" lang="he-IL" sz="2400" b="1" i="0" u="sng" strike="noStrike" cap="none" normalizeH="0" baseline="0" dirty="0" smtClean="0">
                <a:ln>
                  <a:noFill/>
                </a:ln>
                <a:solidFill>
                  <a:srgbClr val="002060"/>
                </a:solidFill>
                <a:effectLst/>
                <a:latin typeface="Arial" pitchFamily="34" charset="0"/>
                <a:ea typeface="Times New Roman" pitchFamily="18" charset="0"/>
                <a:cs typeface="Arial" pitchFamily="34" charset="0"/>
              </a:rPr>
              <a:t>משרד להסעות</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כמשמעותו בצו הפיקוח על מצרכים ושירותים</a:t>
            </a:r>
            <a:r>
              <a:rPr kumimoji="0" lang="he-IL" sz="2400" b="1" i="0" u="none" strike="noStrike" cap="none" normalizeH="0" dirty="0" smtClean="0">
                <a:ln>
                  <a:noFill/>
                </a:ln>
                <a:solidFill>
                  <a:srgbClr val="002060"/>
                </a:solidFill>
                <a:effectLst/>
                <a:latin typeface="Arial" pitchFamily="34" charset="0"/>
                <a:ea typeface="Times New Roman" pitchFamily="18" charset="0"/>
                <a:cs typeface="Arial" pitchFamily="34" charset="0"/>
              </a:rPr>
              <a:t>  </a:t>
            </a:r>
          </a:p>
          <a:p>
            <a:pPr marL="0" marR="0" lvl="0" indent="0" algn="r" defTabSz="914400" rtl="1" eaLnBrk="0" fontAlgn="base" latinLnBrk="0" hangingPunct="0">
              <a:lnSpc>
                <a:spcPct val="100000"/>
              </a:lnSpc>
              <a:spcBef>
                <a:spcPct val="0"/>
              </a:spcBef>
              <a:spcAft>
                <a:spcPct val="0"/>
              </a:spcAft>
              <a:buClrTx/>
              <a:buSzTx/>
              <a:buFontTx/>
              <a:buNone/>
              <a:tabLst/>
            </a:pPr>
            <a:r>
              <a:rPr lang="he-IL" sz="2400" b="1" dirty="0" smtClean="0">
                <a:solidFill>
                  <a:srgbClr val="002060"/>
                </a:solidFill>
                <a:latin typeface="Arial" pitchFamily="34" charset="0"/>
                <a:ea typeface="Times New Roman" pitchFamily="18" charset="0"/>
                <a:cs typeface="Arial" pitchFamily="34" charset="0"/>
              </a:rPr>
              <a:t>          </a:t>
            </a:r>
            <a:r>
              <a:rPr kumimoji="0" lang="he-IL" sz="2400" b="1" i="0" u="none" strike="noStrike" cap="none" normalizeH="0" dirty="0" smtClean="0">
                <a:ln>
                  <a:noFill/>
                </a:ln>
                <a:solidFill>
                  <a:srgbClr val="002060"/>
                </a:solidFill>
                <a:effectLst/>
                <a:latin typeface="Arial" pitchFamily="34" charset="0"/>
                <a:ea typeface="Times New Roman" pitchFamily="18" charset="0"/>
                <a:cs typeface="Arial" pitchFamily="34" charset="0"/>
              </a:rPr>
              <a:t>(הסעת סיור, הסעה מיוחדת והשכרת רכב) </a:t>
            </a:r>
            <a:r>
              <a:rPr kumimoji="0" lang="he-IL" sz="2400" b="1" i="0" u="sng" strike="noStrike" cap="none" normalizeH="0" dirty="0" smtClean="0">
                <a:ln>
                  <a:noFill/>
                </a:ln>
                <a:solidFill>
                  <a:srgbClr val="002060"/>
                </a:solidFill>
                <a:effectLst/>
                <a:latin typeface="Arial" pitchFamily="34" charset="0"/>
                <a:ea typeface="Times New Roman" pitchFamily="18" charset="0"/>
                <a:cs typeface="Arial" pitchFamily="34" charset="0"/>
              </a:rPr>
              <a:t>למעט</a:t>
            </a:r>
            <a:r>
              <a:rPr kumimoji="0" lang="he-IL" sz="2400" b="1" i="0" u="none" strike="noStrike" cap="none" normalizeH="0" dirty="0" smtClean="0">
                <a:ln>
                  <a:noFill/>
                </a:ln>
                <a:solidFill>
                  <a:srgbClr val="002060"/>
                </a:solidFill>
                <a:effectLst/>
                <a:latin typeface="Arial" pitchFamily="34" charset="0"/>
                <a:ea typeface="Times New Roman" pitchFamily="18" charset="0"/>
                <a:cs typeface="Arial" pitchFamily="34" charset="0"/>
              </a:rPr>
              <a:t> רכבי סיור </a:t>
            </a:r>
            <a:r>
              <a:rPr kumimoji="0" lang="he-IL" sz="2400" b="1" i="0" u="none" strike="noStrike" cap="none" normalizeH="0" dirty="0" smtClean="0">
                <a:ln>
                  <a:noFill/>
                </a:ln>
                <a:solidFill>
                  <a:srgbClr val="FF0000"/>
                </a:solidFill>
                <a:effectLst/>
                <a:latin typeface="Arial" pitchFamily="34" charset="0"/>
                <a:ea typeface="Times New Roman" pitchFamily="18" charset="0"/>
                <a:cs typeface="Arial" pitchFamily="34" charset="0"/>
              </a:rPr>
              <a:t>ורכב </a:t>
            </a:r>
          </a:p>
          <a:p>
            <a:pPr marL="0" marR="0" lvl="0" indent="0" algn="r" defTabSz="914400" rtl="1" eaLnBrk="0" fontAlgn="base" latinLnBrk="0" hangingPunct="0">
              <a:lnSpc>
                <a:spcPct val="100000"/>
              </a:lnSpc>
              <a:spcBef>
                <a:spcPct val="0"/>
              </a:spcBef>
              <a:spcAft>
                <a:spcPct val="0"/>
              </a:spcAft>
              <a:buClrTx/>
              <a:buSzTx/>
              <a:buFontTx/>
              <a:buNone/>
              <a:tabLst/>
            </a:pPr>
            <a:r>
              <a:rPr lang="he-IL" sz="2400" b="1" dirty="0" smtClean="0">
                <a:solidFill>
                  <a:srgbClr val="FF0000"/>
                </a:solidFill>
                <a:latin typeface="Arial" pitchFamily="34" charset="0"/>
                <a:ea typeface="Times New Roman" pitchFamily="18" charset="0"/>
                <a:cs typeface="Arial" pitchFamily="34" charset="0"/>
              </a:rPr>
              <a:t>          </a:t>
            </a:r>
            <a:r>
              <a:rPr kumimoji="0" lang="he-IL" sz="2400" b="1" i="0" u="none" strike="noStrike" cap="none" normalizeH="0" dirty="0" smtClean="0">
                <a:ln>
                  <a:noFill/>
                </a:ln>
                <a:solidFill>
                  <a:srgbClr val="FF0000"/>
                </a:solidFill>
                <a:effectLst/>
                <a:latin typeface="Arial" pitchFamily="34" charset="0"/>
                <a:ea typeface="Times New Roman" pitchFamily="18" charset="0"/>
                <a:cs typeface="Arial" pitchFamily="34" charset="0"/>
              </a:rPr>
              <a:t>השכרה מסוג </a:t>
            </a:r>
            <a:r>
              <a:rPr kumimoji="0" lang="en-US" sz="2400" b="1" i="0" u="none" strike="noStrike" cap="none" normalizeH="0" dirty="0" smtClean="0">
                <a:ln>
                  <a:noFill/>
                </a:ln>
                <a:solidFill>
                  <a:srgbClr val="FF0000"/>
                </a:solidFill>
                <a:effectLst/>
                <a:latin typeface="Arial" pitchFamily="34" charset="0"/>
                <a:ea typeface="Times New Roman" pitchFamily="18" charset="0"/>
                <a:cs typeface="Arial" pitchFamily="34" charset="0"/>
              </a:rPr>
              <a:t>M</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a:t>
            </a:r>
            <a:r>
              <a:rPr kumimoji="0" lang="he-IL" b="1" i="0" u="none" strike="noStrike" cap="none" normalizeH="0" baseline="0" dirty="0" smtClean="0">
                <a:ln>
                  <a:noFill/>
                </a:ln>
                <a:effectLst/>
                <a:latin typeface="Arial" pitchFamily="34" charset="0"/>
                <a:ea typeface="Times New Roman" pitchFamily="18" charset="0"/>
                <a:cs typeface="Arial" pitchFamily="34" charset="0"/>
              </a:rPr>
              <a:t>(מופיעים בטבלה בשקופית הקודמת)</a:t>
            </a:r>
            <a:endParaRPr kumimoji="0" lang="en-US" sz="2400" b="1"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(ג) </a:t>
            </a:r>
            <a:r>
              <a:rPr kumimoji="0" lang="he-IL" sz="2400" b="1" i="0" u="sng" strike="noStrike" cap="none" normalizeH="0" baseline="0" dirty="0" smtClean="0">
                <a:ln>
                  <a:noFill/>
                </a:ln>
                <a:solidFill>
                  <a:srgbClr val="002060"/>
                </a:solidFill>
                <a:effectLst/>
                <a:latin typeface="Arial" pitchFamily="34" charset="0"/>
                <a:ea typeface="Times New Roman" pitchFamily="18" charset="0"/>
                <a:cs typeface="Arial" pitchFamily="34" charset="0"/>
              </a:rPr>
              <a:t>רשות מקומית שבבעלותה אוטובוס</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a:t>
            </a:r>
            <a:endParaRPr kumimoji="0" lang="he-IL" sz="2400" b="1" i="0" u="none" strike="noStrike" cap="none" normalizeH="0" baseline="0" dirty="0" smtClean="0">
              <a:ln>
                <a:noFill/>
              </a:ln>
              <a:solidFill>
                <a:srgbClr val="002060"/>
              </a:solidFill>
              <a:effectLst/>
              <a:latin typeface="Arial" pitchFamily="34" charset="0"/>
              <a:cs typeface="Arial" pitchFamily="34" charset="0"/>
            </a:endParaRPr>
          </a:p>
        </p:txBody>
      </p:sp>
      <p:sp>
        <p:nvSpPr>
          <p:cNvPr id="3" name="Rectangle 4"/>
          <p:cNvSpPr>
            <a:spLocks noChangeArrowheads="1"/>
          </p:cNvSpPr>
          <p:nvPr/>
        </p:nvSpPr>
        <p:spPr bwMode="auto">
          <a:xfrm>
            <a:off x="29980" y="2732727"/>
            <a:ext cx="896448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(3) </a:t>
            </a:r>
            <a:r>
              <a:rPr kumimoji="0" lang="he-IL" sz="2400" b="1" i="0" u="none" strike="noStrike" cap="none" normalizeH="0" baseline="0" dirty="0" smtClean="0">
                <a:ln>
                  <a:noFill/>
                </a:ln>
                <a:effectLst/>
                <a:latin typeface="Arial" pitchFamily="34" charset="0"/>
                <a:ea typeface="Times New Roman" pitchFamily="18" charset="0"/>
                <a:cs typeface="Arial" pitchFamily="34" charset="0"/>
              </a:rPr>
              <a:t>הגדרה </a:t>
            </a:r>
            <a:r>
              <a:rPr kumimoji="0" lang="he-IL" b="1" i="0" u="none" strike="noStrike" cap="none" normalizeH="0" baseline="0" dirty="0" smtClean="0">
                <a:ln>
                  <a:noFill/>
                </a:ln>
                <a:effectLst/>
                <a:latin typeface="Arial" pitchFamily="34" charset="0"/>
                <a:ea typeface="Times New Roman" pitchFamily="18" charset="0"/>
                <a:cs typeface="Arial" pitchFamily="34" charset="0"/>
              </a:rPr>
              <a:t>(לחלק זה בלבד)</a:t>
            </a:r>
            <a:r>
              <a:rPr kumimoji="0" lang="he-IL" sz="2400" b="1" i="0" u="none" strike="noStrike" cap="none" normalizeH="0" baseline="0" dirty="0" smtClean="0">
                <a:ln>
                  <a:noFill/>
                </a:ln>
                <a:effectLst/>
                <a:latin typeface="Arial" pitchFamily="34" charset="0"/>
                <a:ea typeface="Times New Roman" pitchFamily="18" charset="0"/>
                <a:cs typeface="Arial" pitchFamily="34" charset="0"/>
              </a:rPr>
              <a:t>: </a:t>
            </a:r>
            <a:r>
              <a:rPr kumimoji="0" lang="he-IL" sz="2400" b="1" i="0" u="sng" strike="noStrike" cap="none" normalizeH="0" baseline="0" dirty="0" smtClean="0">
                <a:ln>
                  <a:noFill/>
                </a:ln>
                <a:solidFill>
                  <a:srgbClr val="002060"/>
                </a:solidFill>
                <a:effectLst/>
                <a:latin typeface="Arial" pitchFamily="34" charset="0"/>
                <a:ea typeface="Times New Roman" pitchFamily="18" charset="0"/>
                <a:cs typeface="Arial" pitchFamily="34" charset="0"/>
              </a:rPr>
              <a:t>"כלי רכב"</a:t>
            </a:r>
            <a:r>
              <a:rPr kumimoji="0" lang="he-IL" sz="2400" b="1" i="0" strike="noStrike" cap="none" normalizeH="0" baseline="0" dirty="0" smtClean="0">
                <a:ln>
                  <a:noFill/>
                </a:ln>
                <a:solidFill>
                  <a:srgbClr val="002060"/>
                </a:solidFill>
                <a:effectLst/>
                <a:latin typeface="Arial" pitchFamily="34" charset="0"/>
                <a:ea typeface="Times New Roman" pitchFamily="18" charset="0"/>
                <a:cs typeface="Arial" pitchFamily="34" charset="0"/>
              </a:rPr>
              <a:t> </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a:t>
            </a:r>
            <a:r>
              <a:rPr kumimoji="0" lang="he-IL" sz="2400" b="1" i="0" u="none" strike="noStrike" cap="none" normalizeH="0" baseline="0" dirty="0" err="1" smtClean="0">
                <a:ln>
                  <a:noFill/>
                </a:ln>
                <a:solidFill>
                  <a:srgbClr val="002060"/>
                </a:solidFill>
                <a:effectLst/>
                <a:latin typeface="Arial" pitchFamily="34" charset="0"/>
                <a:ea typeface="Times New Roman" pitchFamily="18" charset="0"/>
                <a:cs typeface="Arial" pitchFamily="34" charset="0"/>
              </a:rPr>
              <a:t>רכב</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מנועי, גרור ונתמך, למעט </a:t>
            </a:r>
            <a:r>
              <a:rPr kumimoji="0" lang="he-IL" sz="2400" b="1" i="0" strike="dblStrike" cap="none" normalizeH="0" dirty="0" smtClean="0">
                <a:ln>
                  <a:noFill/>
                </a:ln>
                <a:solidFill>
                  <a:srgbClr val="002060"/>
                </a:solidFill>
                <a:effectLst/>
                <a:latin typeface="Arial" pitchFamily="34" charset="0"/>
                <a:ea typeface="Times New Roman" pitchFamily="18" charset="0"/>
                <a:cs typeface="Arial" pitchFamily="34" charset="0"/>
              </a:rPr>
              <a:t>אופנוע</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רכב שאינו חייב ברישוי ורישום, אלא אם הוא מכונה ניידת לפי חוק רישום ציוד הנדסי. </a:t>
            </a:r>
            <a:endParaRPr kumimoji="0" lang="he-IL" sz="2400" b="1" i="0" u="none" strike="noStrike" cap="none" normalizeH="0" baseline="0" dirty="0" smtClean="0">
              <a:ln>
                <a:noFill/>
              </a:ln>
              <a:solidFill>
                <a:srgbClr val="FF0000"/>
              </a:solidFill>
              <a:effectLst/>
              <a:latin typeface="Arial" pitchFamily="34" charset="0"/>
              <a:cs typeface="Arial" pitchFamily="34" charset="0"/>
            </a:endParaRPr>
          </a:p>
        </p:txBody>
      </p:sp>
      <p:pic>
        <p:nvPicPr>
          <p:cNvPr id="1026" name="Picture 2" descr="תוצאת תמונה עבור אופנוע"/>
          <p:cNvPicPr>
            <a:picLocks noChangeAspect="1" noChangeArrowheads="1"/>
          </p:cNvPicPr>
          <p:nvPr/>
        </p:nvPicPr>
        <p:blipFill>
          <a:blip r:embed="rId2" cstate="print"/>
          <a:srcRect/>
          <a:stretch>
            <a:fillRect/>
          </a:stretch>
        </p:blipFill>
        <p:spPr bwMode="auto">
          <a:xfrm>
            <a:off x="6732240" y="4581128"/>
            <a:ext cx="2088232" cy="1566174"/>
          </a:xfrm>
          <a:prstGeom prst="rect">
            <a:avLst/>
          </a:prstGeom>
          <a:noFill/>
        </p:spPr>
      </p:pic>
      <p:sp>
        <p:nvSpPr>
          <p:cNvPr id="1028" name="AutoShape 4" descr="תוצאת תמונה עבור מכונה ניידת"/>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030" name="AutoShape 6" descr="תוצאת תמונה עבור מכונה ניידת"/>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pic>
        <p:nvPicPr>
          <p:cNvPr id="1032" name="Picture 8" descr="תוצאת תמונה עבור מכונה ניידת"/>
          <p:cNvPicPr>
            <a:picLocks noChangeAspect="1" noChangeArrowheads="1"/>
          </p:cNvPicPr>
          <p:nvPr/>
        </p:nvPicPr>
        <p:blipFill>
          <a:blip r:embed="rId3" cstate="print"/>
          <a:srcRect/>
          <a:stretch>
            <a:fillRect/>
          </a:stretch>
        </p:blipFill>
        <p:spPr bwMode="auto">
          <a:xfrm>
            <a:off x="3131840" y="4221088"/>
            <a:ext cx="2621018" cy="1908474"/>
          </a:xfrm>
          <a:prstGeom prst="rect">
            <a:avLst/>
          </a:prstGeom>
          <a:noFill/>
        </p:spPr>
      </p:pic>
      <p:sp>
        <p:nvSpPr>
          <p:cNvPr id="8" name="TextBox 7"/>
          <p:cNvSpPr txBox="1"/>
          <p:nvPr/>
        </p:nvSpPr>
        <p:spPr>
          <a:xfrm>
            <a:off x="395536" y="5013176"/>
            <a:ext cx="864096" cy="646331"/>
          </a:xfrm>
          <a:prstGeom prst="rect">
            <a:avLst/>
          </a:prstGeom>
          <a:noFill/>
        </p:spPr>
        <p:txBody>
          <a:bodyPr wrap="square" rtlCol="1">
            <a:spAutoFit/>
          </a:bodyPr>
          <a:lstStyle/>
          <a:p>
            <a:r>
              <a:rPr lang="he-IL" sz="3600" b="1" dirty="0" smtClean="0"/>
              <a:t>לא</a:t>
            </a:r>
            <a:endParaRPr lang="he-IL" sz="3600" b="1" dirty="0"/>
          </a:p>
        </p:txBody>
      </p:sp>
      <p:sp>
        <p:nvSpPr>
          <p:cNvPr id="9" name="TextBox 8"/>
          <p:cNvSpPr txBox="1"/>
          <p:nvPr/>
        </p:nvSpPr>
        <p:spPr>
          <a:xfrm>
            <a:off x="6156176" y="5013176"/>
            <a:ext cx="864096" cy="646331"/>
          </a:xfrm>
          <a:prstGeom prst="rect">
            <a:avLst/>
          </a:prstGeom>
          <a:noFill/>
        </p:spPr>
        <p:txBody>
          <a:bodyPr wrap="square" rtlCol="1">
            <a:spAutoFit/>
          </a:bodyPr>
          <a:lstStyle/>
          <a:p>
            <a:r>
              <a:rPr lang="he-IL" sz="3600" b="1" dirty="0" smtClean="0"/>
              <a:t>כן</a:t>
            </a:r>
            <a:endParaRPr lang="he-IL" sz="3600" b="1" dirty="0"/>
          </a:p>
        </p:txBody>
      </p:sp>
      <p:sp>
        <p:nvSpPr>
          <p:cNvPr id="10" name="TextBox 9"/>
          <p:cNvSpPr txBox="1"/>
          <p:nvPr/>
        </p:nvSpPr>
        <p:spPr>
          <a:xfrm>
            <a:off x="1547664" y="97468"/>
            <a:ext cx="6408712" cy="523220"/>
          </a:xfrm>
          <a:prstGeom prst="rect">
            <a:avLst/>
          </a:prstGeom>
          <a:noFill/>
        </p:spPr>
        <p:txBody>
          <a:bodyPr wrap="square" rtlCol="1">
            <a:spAutoFit/>
          </a:bodyPr>
          <a:lstStyle/>
          <a:p>
            <a:pPr algn="ctr"/>
            <a:r>
              <a:rPr lang="he-IL" sz="2800" b="1" dirty="0" smtClean="0"/>
              <a:t>מי חייב בקצין בטיחות בתעבורה? (המשך)</a:t>
            </a:r>
            <a:endParaRPr lang="he-IL" sz="2800" b="1" dirty="0"/>
          </a:p>
        </p:txBody>
      </p:sp>
      <p:sp>
        <p:nvSpPr>
          <p:cNvPr id="11" name="TextBox 10"/>
          <p:cNvSpPr txBox="1"/>
          <p:nvPr/>
        </p:nvSpPr>
        <p:spPr>
          <a:xfrm>
            <a:off x="3347864" y="4509120"/>
            <a:ext cx="864096" cy="646331"/>
          </a:xfrm>
          <a:prstGeom prst="rect">
            <a:avLst/>
          </a:prstGeom>
          <a:noFill/>
        </p:spPr>
        <p:txBody>
          <a:bodyPr wrap="square" rtlCol="1">
            <a:spAutoFit/>
          </a:bodyPr>
          <a:lstStyle/>
          <a:p>
            <a:r>
              <a:rPr lang="he-IL" sz="3600" b="1" dirty="0" smtClean="0"/>
              <a:t>כן</a:t>
            </a:r>
            <a:endParaRPr lang="he-IL" sz="3600" b="1" dirty="0"/>
          </a:p>
        </p:txBody>
      </p:sp>
      <p:pic>
        <p:nvPicPr>
          <p:cNvPr id="37890" name="Picture 2" descr="תוצאת תמונה עבור קלנועית"/>
          <p:cNvPicPr>
            <a:picLocks noChangeAspect="1" noChangeArrowheads="1"/>
          </p:cNvPicPr>
          <p:nvPr/>
        </p:nvPicPr>
        <p:blipFill>
          <a:blip r:embed="rId4" cstate="print"/>
          <a:srcRect/>
          <a:stretch>
            <a:fillRect/>
          </a:stretch>
        </p:blipFill>
        <p:spPr bwMode="auto">
          <a:xfrm>
            <a:off x="1043608" y="4509120"/>
            <a:ext cx="1296144" cy="1544720"/>
          </a:xfrm>
          <a:prstGeom prst="rect">
            <a:avLst/>
          </a:prstGeom>
          <a:noFill/>
        </p:spPr>
      </p:pic>
      <p:sp>
        <p:nvSpPr>
          <p:cNvPr id="13" name="TextBox 12"/>
          <p:cNvSpPr txBox="1"/>
          <p:nvPr/>
        </p:nvSpPr>
        <p:spPr>
          <a:xfrm>
            <a:off x="0" y="3851756"/>
            <a:ext cx="7308304" cy="369332"/>
          </a:xfrm>
          <a:prstGeom prst="rect">
            <a:avLst/>
          </a:prstGeom>
          <a:noFill/>
        </p:spPr>
        <p:txBody>
          <a:bodyPr wrap="square" rtlCol="1">
            <a:spAutoFit/>
          </a:bodyPr>
          <a:lstStyle/>
          <a:p>
            <a:r>
              <a:rPr lang="he-IL" b="1" dirty="0" smtClean="0"/>
              <a:t>(אם זו מכונה ניידת לפי חוק רישום ציוד הנדסי, הלא היא חייבת ברישוי ורישום)</a:t>
            </a:r>
            <a:endParaRPr lang="he-IL" b="1" dirty="0"/>
          </a:p>
        </p:txBody>
      </p:sp>
      <p:sp>
        <p:nvSpPr>
          <p:cNvPr id="14" name="TextBox 13"/>
          <p:cNvSpPr txBox="1"/>
          <p:nvPr/>
        </p:nvSpPr>
        <p:spPr>
          <a:xfrm>
            <a:off x="827584" y="5949280"/>
            <a:ext cx="1512168" cy="646331"/>
          </a:xfrm>
          <a:prstGeom prst="rect">
            <a:avLst/>
          </a:prstGeom>
          <a:noFill/>
        </p:spPr>
        <p:txBody>
          <a:bodyPr wrap="square" rtlCol="1">
            <a:spAutoFit/>
          </a:bodyPr>
          <a:lstStyle/>
          <a:p>
            <a:pPr algn="ctr"/>
            <a:r>
              <a:rPr lang="he-IL" b="1" dirty="0" smtClean="0"/>
              <a:t>סוגים של ציוד חקלאי ועוד</a:t>
            </a:r>
            <a:endParaRPr lang="he-IL"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4"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from="(-#ppt_w/2)" to="(#ppt_x)" calcmode="lin" valueType="num">
                                      <p:cBhvr>
                                        <p:cTn id="13" dur="600" fill="hold">
                                          <p:stCondLst>
                                            <p:cond delay="0"/>
                                          </p:stCondLst>
                                        </p:cTn>
                                        <p:tgtEl>
                                          <p:spTgt spid="13"/>
                                        </p:tgtEl>
                                        <p:attrNameLst>
                                          <p:attrName>ppt_x</p:attrName>
                                        </p:attrNameLst>
                                      </p:cBhvr>
                                    </p:anim>
                                    <p:anim from="0" to="-1.0" calcmode="lin" valueType="num">
                                      <p:cBhvr>
                                        <p:cTn id="14" dur="200" decel="50000" autoRev="1" fill="hold">
                                          <p:stCondLst>
                                            <p:cond delay="600"/>
                                          </p:stCondLst>
                                        </p:cTn>
                                        <p:tgtEl>
                                          <p:spTgt spid="13"/>
                                        </p:tgtEl>
                                        <p:attrNameLst>
                                          <p:attrName>xshear</p:attrName>
                                        </p:attrNameLst>
                                      </p:cBhvr>
                                    </p:anim>
                                    <p:animScale>
                                      <p:cBhvr>
                                        <p:cTn id="15" dur="200" decel="100000" autoRev="1" fill="hold">
                                          <p:stCondLst>
                                            <p:cond delay="600"/>
                                          </p:stCondLst>
                                        </p:cTn>
                                        <p:tgtEl>
                                          <p:spTgt spid="13"/>
                                        </p:tgtEl>
                                      </p:cBhvr>
                                      <p:from x="100000" y="100000"/>
                                      <p:to x="80000" y="100000"/>
                                    </p:animScale>
                                    <p:anim by="(#ppt_h/3+#ppt_w*0.1)" calcmode="lin" valueType="num">
                                      <p:cBhvr additive="sum">
                                        <p:cTn id="16" dur="200" decel="100000" autoRev="1" fill="hold">
                                          <p:stCondLst>
                                            <p:cond delay="600"/>
                                          </p:stCondLst>
                                        </p:cTn>
                                        <p:tgtEl>
                                          <p:spTgt spid="13"/>
                                        </p:tgtEl>
                                        <p:attrNameLst>
                                          <p:attrName>ppt_x</p:attrName>
                                        </p:attrNameLst>
                                      </p:cBhvr>
                                    </p:anim>
                                  </p:childTnLst>
                                </p:cTn>
                              </p:par>
                            </p:childTnLst>
                          </p:cTn>
                        </p:par>
                        <p:par>
                          <p:cTn id="17" fill="hold">
                            <p:stCondLst>
                              <p:cond delay="1000"/>
                            </p:stCondLst>
                            <p:childTnLst>
                              <p:par>
                                <p:cTn id="18" presetID="2" presetClass="entr" presetSubtype="4" fill="hold" nodeType="afterEffect">
                                  <p:stCondLst>
                                    <p:cond delay="0"/>
                                  </p:stCondLst>
                                  <p:childTnLst>
                                    <p:set>
                                      <p:cBhvr>
                                        <p:cTn id="19" dur="1" fill="hold">
                                          <p:stCondLst>
                                            <p:cond delay="0"/>
                                          </p:stCondLst>
                                        </p:cTn>
                                        <p:tgtEl>
                                          <p:spTgt spid="1026"/>
                                        </p:tgtEl>
                                        <p:attrNameLst>
                                          <p:attrName>style.visibility</p:attrName>
                                        </p:attrNameLst>
                                      </p:cBhvr>
                                      <p:to>
                                        <p:strVal val="visible"/>
                                      </p:to>
                                    </p:set>
                                    <p:anim calcmode="lin" valueType="num">
                                      <p:cBhvr additive="base">
                                        <p:cTn id="20" dur="1000" fill="hold"/>
                                        <p:tgtEl>
                                          <p:spTgt spid="1026"/>
                                        </p:tgtEl>
                                        <p:attrNameLst>
                                          <p:attrName>ppt_x</p:attrName>
                                        </p:attrNameLst>
                                      </p:cBhvr>
                                      <p:tavLst>
                                        <p:tav tm="0">
                                          <p:val>
                                            <p:strVal val="#ppt_x"/>
                                          </p:val>
                                        </p:tav>
                                        <p:tav tm="100000">
                                          <p:val>
                                            <p:strVal val="#ppt_x"/>
                                          </p:val>
                                        </p:tav>
                                      </p:tavLst>
                                    </p:anim>
                                    <p:anim calcmode="lin" valueType="num">
                                      <p:cBhvr additive="base">
                                        <p:cTn id="21" dur="1000" fill="hold"/>
                                        <p:tgtEl>
                                          <p:spTgt spid="1026"/>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32"/>
                                        </p:tgtEl>
                                        <p:attrNameLst>
                                          <p:attrName>style.visibility</p:attrName>
                                        </p:attrNameLst>
                                      </p:cBhvr>
                                      <p:to>
                                        <p:strVal val="visible"/>
                                      </p:to>
                                    </p:set>
                                    <p:anim calcmode="lin" valueType="num">
                                      <p:cBhvr additive="base">
                                        <p:cTn id="29" dur="1000" fill="hold"/>
                                        <p:tgtEl>
                                          <p:spTgt spid="1032"/>
                                        </p:tgtEl>
                                        <p:attrNameLst>
                                          <p:attrName>ppt_x</p:attrName>
                                        </p:attrNameLst>
                                      </p:cBhvr>
                                      <p:tavLst>
                                        <p:tav tm="0">
                                          <p:val>
                                            <p:strVal val="#ppt_x"/>
                                          </p:val>
                                        </p:tav>
                                        <p:tav tm="100000">
                                          <p:val>
                                            <p:strVal val="#ppt_x"/>
                                          </p:val>
                                        </p:tav>
                                      </p:tavLst>
                                    </p:anim>
                                    <p:anim calcmode="lin" valueType="num">
                                      <p:cBhvr additive="base">
                                        <p:cTn id="30" dur="1000" fill="hold"/>
                                        <p:tgtEl>
                                          <p:spTgt spid="1032"/>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1000" fill="hold"/>
                                        <p:tgtEl>
                                          <p:spTgt spid="11"/>
                                        </p:tgtEl>
                                        <p:attrNameLst>
                                          <p:attrName>ppt_x</p:attrName>
                                        </p:attrNameLst>
                                      </p:cBhvr>
                                      <p:tavLst>
                                        <p:tav tm="0">
                                          <p:val>
                                            <p:strVal val="#ppt_x"/>
                                          </p:val>
                                        </p:tav>
                                        <p:tav tm="100000">
                                          <p:val>
                                            <p:strVal val="#ppt_x"/>
                                          </p:val>
                                        </p:tav>
                                      </p:tavLst>
                                    </p:anim>
                                    <p:anim calcmode="lin" valueType="num">
                                      <p:cBhvr additive="base">
                                        <p:cTn id="35" dur="1000" fill="hold"/>
                                        <p:tgtEl>
                                          <p:spTgt spid="11"/>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37890"/>
                                        </p:tgtEl>
                                        <p:attrNameLst>
                                          <p:attrName>style.visibility</p:attrName>
                                        </p:attrNameLst>
                                      </p:cBhvr>
                                      <p:to>
                                        <p:strVal val="visible"/>
                                      </p:to>
                                    </p:set>
                                    <p:anim calcmode="lin" valueType="num">
                                      <p:cBhvr additive="base">
                                        <p:cTn id="38" dur="500" fill="hold"/>
                                        <p:tgtEl>
                                          <p:spTgt spid="37890"/>
                                        </p:tgtEl>
                                        <p:attrNameLst>
                                          <p:attrName>ppt_x</p:attrName>
                                        </p:attrNameLst>
                                      </p:cBhvr>
                                      <p:tavLst>
                                        <p:tav tm="0">
                                          <p:val>
                                            <p:strVal val="#ppt_x"/>
                                          </p:val>
                                        </p:tav>
                                        <p:tav tm="100000">
                                          <p:val>
                                            <p:strVal val="#ppt_x"/>
                                          </p:val>
                                        </p:tav>
                                      </p:tavLst>
                                    </p:anim>
                                    <p:anim calcmode="lin" valueType="num">
                                      <p:cBhvr additive="base">
                                        <p:cTn id="39" dur="500" fill="hold"/>
                                        <p:tgtEl>
                                          <p:spTgt spid="37890"/>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1000" fill="hold"/>
                                        <p:tgtEl>
                                          <p:spTgt spid="8"/>
                                        </p:tgtEl>
                                        <p:attrNameLst>
                                          <p:attrName>ppt_x</p:attrName>
                                        </p:attrNameLst>
                                      </p:cBhvr>
                                      <p:tavLst>
                                        <p:tav tm="0">
                                          <p:val>
                                            <p:strVal val="#ppt_x"/>
                                          </p:val>
                                        </p:tav>
                                        <p:tav tm="100000">
                                          <p:val>
                                            <p:strVal val="#ppt_x"/>
                                          </p:val>
                                        </p:tav>
                                      </p:tavLst>
                                    </p:anim>
                                    <p:anim calcmode="lin" valueType="num">
                                      <p:cBhvr additive="base">
                                        <p:cTn id="44" dur="1000" fill="hold"/>
                                        <p:tgtEl>
                                          <p:spTgt spid="8"/>
                                        </p:tgtEl>
                                        <p:attrNameLst>
                                          <p:attrName>ppt_y</p:attrName>
                                        </p:attrNameLst>
                                      </p:cBhvr>
                                      <p:tavLst>
                                        <p:tav tm="0">
                                          <p:val>
                                            <p:strVal val="1+#ppt_h/2"/>
                                          </p:val>
                                        </p:tav>
                                        <p:tav tm="100000">
                                          <p:val>
                                            <p:strVal val="#ppt_y"/>
                                          </p:val>
                                        </p:tav>
                                      </p:tavLst>
                                    </p:anim>
                                  </p:childTnLst>
                                </p:cTn>
                              </p:par>
                            </p:childTnLst>
                          </p:cTn>
                        </p:par>
                        <p:par>
                          <p:cTn id="45" fill="hold">
                            <p:stCondLst>
                              <p:cond delay="5000"/>
                            </p:stCondLst>
                            <p:childTnLst>
                              <p:par>
                                <p:cTn id="46" presetID="1"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1"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p:cNvGraphicFramePr>
            <a:graphicFrameLocks noGrp="1"/>
          </p:cNvGraphicFramePr>
          <p:nvPr/>
        </p:nvGraphicFramePr>
        <p:xfrm>
          <a:off x="107504" y="846192"/>
          <a:ext cx="8964487" cy="2560320"/>
        </p:xfrm>
        <a:graphic>
          <a:graphicData uri="http://schemas.openxmlformats.org/drawingml/2006/table">
            <a:tbl>
              <a:tblPr rtl="1"/>
              <a:tblGrid>
                <a:gridCol w="491826"/>
                <a:gridCol w="3922716"/>
                <a:gridCol w="2180406"/>
                <a:gridCol w="2369539"/>
              </a:tblGrid>
              <a:tr h="0">
                <a:tc>
                  <a:txBody>
                    <a:bodyPr/>
                    <a:lstStyle/>
                    <a:p>
                      <a:pPr algn="r" rtl="1">
                        <a:spcAft>
                          <a:spcPts val="0"/>
                        </a:spcAft>
                      </a:pP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he-IL" sz="2400" b="1" dirty="0" smtClean="0">
                          <a:solidFill>
                            <a:srgbClr val="FF0000"/>
                          </a:solidFill>
                          <a:latin typeface="Times New Roman"/>
                          <a:ea typeface="Times New Roman"/>
                          <a:cs typeface="+mn-cs"/>
                        </a:rPr>
                        <a:t>סוג הרכב</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כמות </a:t>
                      </a:r>
                      <a:r>
                        <a:rPr lang="he-IL" sz="2400" b="1" dirty="0">
                          <a:solidFill>
                            <a:srgbClr val="FF0000"/>
                          </a:solidFill>
                          <a:latin typeface="Times New Roman"/>
                          <a:ea typeface="Times New Roman"/>
                          <a:cs typeface="+mn-cs"/>
                        </a:rPr>
                        <a:t>כלי </a:t>
                      </a:r>
                      <a:r>
                        <a:rPr lang="he-IL" sz="2400" b="1" dirty="0" smtClean="0">
                          <a:solidFill>
                            <a:srgbClr val="FF0000"/>
                          </a:solidFill>
                          <a:latin typeface="Times New Roman"/>
                          <a:ea typeface="Times New Roman"/>
                          <a:cs typeface="+mn-cs"/>
                        </a:rPr>
                        <a:t>הרכב</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ימי עבודה* בשבוע**</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spcAft>
                          <a:spcPts val="0"/>
                        </a:spcAft>
                      </a:pPr>
                      <a:r>
                        <a:rPr lang="he-IL" sz="2400" b="1" dirty="0">
                          <a:solidFill>
                            <a:srgbClr val="FF0000"/>
                          </a:solidFill>
                          <a:latin typeface="Times New Roman"/>
                          <a:ea typeface="Times New Roman"/>
                          <a:cs typeface="+mn-cs"/>
                        </a:rPr>
                        <a:t>1.</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כלי רכב מסוג 1</a:t>
                      </a:r>
                      <a:r>
                        <a:rPr lang="en-US" sz="2400" b="1" dirty="0">
                          <a:solidFill>
                            <a:srgbClr val="FF0000"/>
                          </a:solidFill>
                          <a:latin typeface="Times New Roman"/>
                          <a:ea typeface="Times New Roman"/>
                          <a:cs typeface="+mn-cs"/>
                        </a:rPr>
                        <a:t>M</a:t>
                      </a:r>
                      <a:r>
                        <a:rPr lang="he-IL" sz="2400" b="1" dirty="0">
                          <a:solidFill>
                            <a:srgbClr val="FF0000"/>
                          </a:solidFill>
                          <a:latin typeface="Times New Roman"/>
                          <a:ea typeface="Times New Roman"/>
                          <a:cs typeface="+mn-cs"/>
                        </a:rPr>
                        <a:t> </a:t>
                      </a:r>
                      <a:r>
                        <a:rPr lang="he-IL" sz="2400" b="1" dirty="0" smtClean="0">
                          <a:solidFill>
                            <a:srgbClr val="FF0000"/>
                          </a:solidFill>
                          <a:latin typeface="Times New Roman"/>
                          <a:ea typeface="Times New Roman"/>
                          <a:cs typeface="+mn-cs"/>
                        </a:rPr>
                        <a:t>כמרכב </a:t>
                      </a:r>
                      <a:r>
                        <a:rPr lang="he-IL" sz="2400" b="1" dirty="0">
                          <a:solidFill>
                            <a:srgbClr val="FF0000"/>
                          </a:solidFill>
                          <a:latin typeface="Times New Roman"/>
                          <a:ea typeface="Times New Roman"/>
                          <a:cs typeface="+mn-cs"/>
                        </a:rPr>
                        <a:t>אחוד, רכב </a:t>
                      </a:r>
                      <a:r>
                        <a:rPr lang="he-IL" sz="2400" b="1" dirty="0" smtClean="0">
                          <a:solidFill>
                            <a:srgbClr val="FF0000"/>
                          </a:solidFill>
                          <a:latin typeface="Times New Roman"/>
                          <a:ea typeface="Times New Roman"/>
                          <a:cs typeface="+mn-cs"/>
                        </a:rPr>
                        <a:t>מסוג </a:t>
                      </a:r>
                      <a:r>
                        <a:rPr lang="en-US" sz="2400" b="1" dirty="0">
                          <a:solidFill>
                            <a:srgbClr val="FF0000"/>
                          </a:solidFill>
                          <a:latin typeface="Times New Roman"/>
                          <a:ea typeface="Times New Roman"/>
                          <a:cs typeface="+mn-cs"/>
                        </a:rPr>
                        <a:t>OT</a:t>
                      </a:r>
                      <a:r>
                        <a:rPr lang="he-IL" sz="2400" b="1" dirty="0" smtClean="0">
                          <a:solidFill>
                            <a:srgbClr val="FF0000"/>
                          </a:solidFill>
                          <a:latin typeface="Times New Roman"/>
                          <a:ea typeface="Times New Roman"/>
                          <a:cs typeface="+mn-cs"/>
                        </a:rPr>
                        <a:t>, </a:t>
                      </a:r>
                      <a:r>
                        <a:rPr lang="en-US" sz="2400" b="1" dirty="0" smtClean="0">
                          <a:solidFill>
                            <a:srgbClr val="FF0000"/>
                          </a:solidFill>
                          <a:latin typeface="Times New Roman"/>
                          <a:ea typeface="Times New Roman"/>
                          <a:cs typeface="+mn-cs"/>
                        </a:rPr>
                        <a:t>O2</a:t>
                      </a:r>
                      <a:r>
                        <a:rPr lang="he-IL" sz="2400" b="1" dirty="0">
                          <a:solidFill>
                            <a:srgbClr val="FF0000"/>
                          </a:solidFill>
                          <a:latin typeface="Times New Roman"/>
                          <a:ea typeface="Times New Roman"/>
                          <a:cs typeface="+mn-cs"/>
                        </a:rPr>
                        <a:t>, 1</a:t>
                      </a:r>
                      <a:r>
                        <a:rPr lang="en-US" sz="2400" b="1" dirty="0">
                          <a:solidFill>
                            <a:srgbClr val="FF0000"/>
                          </a:solidFill>
                          <a:latin typeface="Times New Roman"/>
                          <a:ea typeface="Times New Roman"/>
                          <a:cs typeface="+mn-cs"/>
                        </a:rPr>
                        <a:t>O</a:t>
                      </a:r>
                      <a:r>
                        <a:rPr lang="he-IL" sz="2400" b="1" dirty="0">
                          <a:solidFill>
                            <a:srgbClr val="FF0000"/>
                          </a:solidFill>
                          <a:latin typeface="Times New Roman"/>
                          <a:ea typeface="Times New Roman"/>
                          <a:cs typeface="+mn-cs"/>
                        </a:rPr>
                        <a:t>, 1</a:t>
                      </a:r>
                      <a:r>
                        <a:rPr lang="en-US" sz="2400" b="1" dirty="0" smtClean="0">
                          <a:solidFill>
                            <a:srgbClr val="FF0000"/>
                          </a:solidFill>
                          <a:latin typeface="Times New Roman"/>
                          <a:ea typeface="Times New Roman"/>
                          <a:cs typeface="+mn-cs"/>
                        </a:rPr>
                        <a:t>N</a:t>
                      </a:r>
                      <a:r>
                        <a:rPr lang="he-IL" sz="2400" b="1" dirty="0" smtClean="0">
                          <a:solidFill>
                            <a:srgbClr val="FF0000"/>
                          </a:solidFill>
                          <a:latin typeface="Times New Roman"/>
                          <a:ea typeface="Times New Roman"/>
                          <a:cs typeface="+mn-cs"/>
                        </a:rPr>
                        <a:t>, </a:t>
                      </a:r>
                      <a:r>
                        <a:rPr lang="en-US" sz="2400" b="1" dirty="0" smtClean="0">
                          <a:solidFill>
                            <a:srgbClr val="FF0000"/>
                          </a:solidFill>
                          <a:latin typeface="Times New Roman"/>
                          <a:ea typeface="Times New Roman"/>
                          <a:cs typeface="+mn-cs"/>
                        </a:rPr>
                        <a:t>L</a:t>
                      </a:r>
                      <a:r>
                        <a:rPr lang="he-IL" sz="2400" b="1" dirty="0" smtClean="0">
                          <a:solidFill>
                            <a:srgbClr val="FF0000"/>
                          </a:solidFill>
                          <a:latin typeface="Times New Roman"/>
                          <a:ea typeface="Times New Roman"/>
                          <a:cs typeface="+mn-cs"/>
                        </a:rPr>
                        <a:t>, </a:t>
                      </a:r>
                      <a:r>
                        <a:rPr lang="en-US" sz="2400" b="1" dirty="0" smtClean="0">
                          <a:solidFill>
                            <a:srgbClr val="FF0000"/>
                          </a:solidFill>
                          <a:latin typeface="Times New Roman"/>
                          <a:ea typeface="Times New Roman"/>
                          <a:cs typeface="+mn-cs"/>
                        </a:rPr>
                        <a:t>T</a:t>
                      </a:r>
                      <a:r>
                        <a:rPr lang="he-IL" sz="2400" b="1" dirty="0" smtClean="0">
                          <a:solidFill>
                            <a:srgbClr val="FF0000"/>
                          </a:solidFill>
                          <a:latin typeface="Times New Roman"/>
                          <a:ea typeface="Times New Roman"/>
                          <a:cs typeface="+mn-cs"/>
                        </a:rPr>
                        <a:t>, לרבות </a:t>
                      </a:r>
                      <a:r>
                        <a:rPr lang="he-IL" sz="2400" b="1" dirty="0">
                          <a:solidFill>
                            <a:srgbClr val="FF0000"/>
                          </a:solidFill>
                          <a:latin typeface="Times New Roman"/>
                          <a:ea typeface="Times New Roman"/>
                          <a:cs typeface="+mn-cs"/>
                        </a:rPr>
                        <a:t>רכב החכר ורכב </a:t>
                      </a:r>
                      <a:r>
                        <a:rPr lang="he-IL" sz="2400" b="1" dirty="0" smtClean="0">
                          <a:solidFill>
                            <a:srgbClr val="FF0000"/>
                          </a:solidFill>
                          <a:latin typeface="Times New Roman"/>
                          <a:ea typeface="Times New Roman"/>
                          <a:cs typeface="+mn-cs"/>
                        </a:rPr>
                        <a:t>השכרה</a:t>
                      </a:r>
                      <a:r>
                        <a:rPr lang="he-IL" sz="2000" b="1" baseline="0" dirty="0" smtClean="0">
                          <a:solidFill>
                            <a:srgbClr val="FF0000"/>
                          </a:solidFill>
                          <a:latin typeface="Times New Roman"/>
                          <a:ea typeface="Times New Roman"/>
                          <a:cs typeface="+mn-cs"/>
                        </a:rPr>
                        <a:t>.</a:t>
                      </a:r>
                    </a:p>
                    <a:p>
                      <a:pPr algn="ctr" rtl="1">
                        <a:spcAft>
                          <a:spcPts val="0"/>
                        </a:spcAft>
                      </a:pPr>
                      <a:r>
                        <a:rPr lang="he-IL" sz="2400" b="1" dirty="0" smtClean="0">
                          <a:solidFill>
                            <a:schemeClr val="tx1"/>
                          </a:solidFill>
                          <a:latin typeface="Times New Roman"/>
                          <a:ea typeface="Times New Roman"/>
                          <a:cs typeface="+mn-cs"/>
                        </a:rPr>
                        <a:t>*</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עד </a:t>
                      </a:r>
                      <a:r>
                        <a:rPr lang="he-IL" sz="2400" b="1" dirty="0">
                          <a:solidFill>
                            <a:srgbClr val="FF0000"/>
                          </a:solidFill>
                          <a:latin typeface="Times New Roman"/>
                          <a:ea typeface="Times New Roman"/>
                          <a:cs typeface="+mn-cs"/>
                        </a:rPr>
                        <a:t>44</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45 עד 70</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71 עד 80</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81 עד 100</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101 עד 250</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1</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2</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3</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4</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משרה מלאה</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65476" y="112857"/>
            <a:ext cx="8964488" cy="507831"/>
          </a:xfrm>
          <a:prstGeom prst="rect">
            <a:avLst/>
          </a:prstGeom>
          <a:noFill/>
        </p:spPr>
        <p:txBody>
          <a:bodyPr wrap="square" rtlCol="1">
            <a:spAutoFit/>
          </a:bodyPr>
          <a:lstStyle/>
          <a:p>
            <a:pPr algn="ctr"/>
            <a:r>
              <a:rPr lang="he-IL" sz="2700" b="1" dirty="0" smtClean="0">
                <a:solidFill>
                  <a:srgbClr val="FF0000"/>
                </a:solidFill>
              </a:rPr>
              <a:t>תוספת חמש עשרה: קציני בטיחות נדרשים לפי כמות כלי הרכב</a:t>
            </a:r>
            <a:endParaRPr lang="he-IL" sz="2700" b="1" dirty="0">
              <a:solidFill>
                <a:srgbClr val="FF0000"/>
              </a:solidFill>
            </a:endParaRPr>
          </a:p>
        </p:txBody>
      </p:sp>
      <p:sp>
        <p:nvSpPr>
          <p:cNvPr id="4" name="TextBox 3"/>
          <p:cNvSpPr txBox="1"/>
          <p:nvPr/>
        </p:nvSpPr>
        <p:spPr>
          <a:xfrm>
            <a:off x="0" y="4614227"/>
            <a:ext cx="9129010" cy="1384995"/>
          </a:xfrm>
          <a:prstGeom prst="rect">
            <a:avLst/>
          </a:prstGeom>
          <a:noFill/>
        </p:spPr>
        <p:txBody>
          <a:bodyPr wrap="square" rtlCol="1">
            <a:spAutoFit/>
          </a:bodyPr>
          <a:lstStyle/>
          <a:p>
            <a:r>
              <a:rPr lang="he-IL" sz="2400" b="1" dirty="0" smtClean="0">
                <a:solidFill>
                  <a:srgbClr val="FF0000"/>
                </a:solidFill>
              </a:rPr>
              <a:t>* יום עבודה = 8 שעות לפחות, שלא יחלו אחרי 14:00 אם קדמו להן שעות </a:t>
            </a:r>
          </a:p>
          <a:p>
            <a:r>
              <a:rPr lang="he-IL" sz="2400" b="1" dirty="0" smtClean="0">
                <a:solidFill>
                  <a:srgbClr val="FF0000"/>
                </a:solidFill>
              </a:rPr>
              <a:t>  עבודה נוספות באותו יום</a:t>
            </a:r>
          </a:p>
          <a:p>
            <a:endParaRPr lang="he-IL" sz="1200" b="1" dirty="0" smtClean="0">
              <a:solidFill>
                <a:srgbClr val="FF0000"/>
              </a:solidFill>
            </a:endParaRPr>
          </a:p>
          <a:p>
            <a:r>
              <a:rPr lang="he-IL" sz="2400" b="1" dirty="0" smtClean="0">
                <a:solidFill>
                  <a:srgbClr val="FF0000"/>
                </a:solidFill>
              </a:rPr>
              <a:t>**</a:t>
            </a:r>
            <a:r>
              <a:rPr lang="en-US" sz="2400" b="1" dirty="0" smtClean="0">
                <a:solidFill>
                  <a:srgbClr val="FF0000"/>
                </a:solidFill>
              </a:rPr>
              <a:t> </a:t>
            </a:r>
            <a:r>
              <a:rPr lang="he-IL" sz="2400" b="1" dirty="0" smtClean="0">
                <a:solidFill>
                  <a:srgbClr val="FF0000"/>
                </a:solidFill>
              </a:rPr>
              <a:t>משרה מלאה (שבוע) = 5 או 6 ימי עבודה כמקובל במפעל</a:t>
            </a:r>
            <a:endParaRPr lang="he-IL" sz="2400" b="1" dirty="0">
              <a:solidFill>
                <a:srgbClr val="FF0000"/>
              </a:solidFill>
            </a:endParaRPr>
          </a:p>
        </p:txBody>
      </p:sp>
      <p:sp>
        <p:nvSpPr>
          <p:cNvPr id="5" name="TextBox 4"/>
          <p:cNvSpPr txBox="1"/>
          <p:nvPr/>
        </p:nvSpPr>
        <p:spPr>
          <a:xfrm>
            <a:off x="251520" y="3789040"/>
            <a:ext cx="8712968" cy="461665"/>
          </a:xfrm>
          <a:prstGeom prst="rect">
            <a:avLst/>
          </a:prstGeom>
          <a:noFill/>
        </p:spPr>
        <p:txBody>
          <a:bodyPr wrap="square" rtlCol="1">
            <a:spAutoFit/>
          </a:bodyPr>
          <a:lstStyle/>
          <a:p>
            <a:r>
              <a:rPr lang="he-IL" sz="2400" b="1" dirty="0" smtClean="0"/>
              <a:t>* אלה שעל פי תקנה 579 חייבים בקצין בטיחות החל מ-40 כלי רכב.</a:t>
            </a:r>
            <a:endParaRPr lang="he-IL"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4"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from="(-#ppt_w/2)" to="(#ppt_x)" calcmode="lin" valueType="num">
                                      <p:cBhvr>
                                        <p:cTn id="18" dur="3000" fill="hold">
                                          <p:stCondLst>
                                            <p:cond delay="0"/>
                                          </p:stCondLst>
                                        </p:cTn>
                                        <p:tgtEl>
                                          <p:spTgt spid="4"/>
                                        </p:tgtEl>
                                        <p:attrNameLst>
                                          <p:attrName>ppt_x</p:attrName>
                                        </p:attrNameLst>
                                      </p:cBhvr>
                                    </p:anim>
                                    <p:anim from="0" to="-1.0" calcmode="lin" valueType="num">
                                      <p:cBhvr>
                                        <p:cTn id="19" dur="1000" decel="50000" autoRev="1" fill="hold">
                                          <p:stCondLst>
                                            <p:cond delay="3000"/>
                                          </p:stCondLst>
                                        </p:cTn>
                                        <p:tgtEl>
                                          <p:spTgt spid="4"/>
                                        </p:tgtEl>
                                        <p:attrNameLst>
                                          <p:attrName>xshear</p:attrName>
                                        </p:attrNameLst>
                                      </p:cBhvr>
                                    </p:anim>
                                    <p:animScale>
                                      <p:cBhvr>
                                        <p:cTn id="20" dur="1000" decel="100000" autoRev="1" fill="hold">
                                          <p:stCondLst>
                                            <p:cond delay="3000"/>
                                          </p:stCondLst>
                                        </p:cTn>
                                        <p:tgtEl>
                                          <p:spTgt spid="4"/>
                                        </p:tgtEl>
                                      </p:cBhvr>
                                      <p:from x="100000" y="100000"/>
                                      <p:to x="80000" y="100000"/>
                                    </p:animScale>
                                    <p:anim by="(#ppt_h/3+#ppt_w*0.1)" calcmode="lin" valueType="num">
                                      <p:cBhvr additive="sum">
                                        <p:cTn id="21" dur="1000" decel="100000" autoRev="1" fill="hold">
                                          <p:stCondLst>
                                            <p:cond delay="3000"/>
                                          </p:stCondLst>
                                        </p:cTn>
                                        <p:tgtEl>
                                          <p:spTgt spid="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p:cNvGraphicFramePr>
            <a:graphicFrameLocks noGrp="1"/>
          </p:cNvGraphicFramePr>
          <p:nvPr/>
        </p:nvGraphicFramePr>
        <p:xfrm>
          <a:off x="72007" y="116632"/>
          <a:ext cx="8964489" cy="3657600"/>
        </p:xfrm>
        <a:graphic>
          <a:graphicData uri="http://schemas.openxmlformats.org/drawingml/2006/table">
            <a:tbl>
              <a:tblPr rtl="1"/>
              <a:tblGrid>
                <a:gridCol w="495966"/>
                <a:gridCol w="4542677"/>
                <a:gridCol w="1588666"/>
                <a:gridCol w="2337180"/>
              </a:tblGrid>
              <a:tr h="0">
                <a:tc>
                  <a:txBody>
                    <a:bodyPr/>
                    <a:lstStyle/>
                    <a:p>
                      <a:pPr algn="r" rtl="1">
                        <a:spcAft>
                          <a:spcPts val="0"/>
                        </a:spcAft>
                      </a:pP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סוג </a:t>
                      </a:r>
                      <a:r>
                        <a:rPr lang="he-IL" sz="2400" b="1" dirty="0">
                          <a:solidFill>
                            <a:srgbClr val="FF0000"/>
                          </a:solidFill>
                          <a:latin typeface="Times New Roman"/>
                          <a:ea typeface="Times New Roman"/>
                          <a:cs typeface="+mn-cs"/>
                        </a:rPr>
                        <a:t>הרכב או סוג המפעל</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כלי רכב</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ימי עבודה בשבוע</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0">
                <a:tc>
                  <a:txBody>
                    <a:bodyPr/>
                    <a:lstStyle/>
                    <a:p>
                      <a:pPr algn="r" rtl="1">
                        <a:spcAft>
                          <a:spcPts val="0"/>
                        </a:spcAft>
                      </a:pPr>
                      <a:r>
                        <a:rPr lang="he-IL" sz="2400" b="1" dirty="0">
                          <a:solidFill>
                            <a:srgbClr val="FF0000"/>
                          </a:solidFill>
                          <a:latin typeface="Times New Roman"/>
                          <a:ea typeface="Times New Roman"/>
                          <a:cs typeface="+mn-cs"/>
                        </a:rPr>
                        <a:t>2.</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מפעל </a:t>
                      </a:r>
                      <a:r>
                        <a:rPr lang="he-IL" sz="2400" b="1" dirty="0" smtClean="0">
                          <a:solidFill>
                            <a:srgbClr val="FF0000"/>
                          </a:solidFill>
                          <a:latin typeface="Times New Roman"/>
                          <a:ea typeface="Times New Roman"/>
                          <a:cs typeface="+mn-cs"/>
                        </a:rPr>
                        <a:t>שהוא </a:t>
                      </a:r>
                      <a:r>
                        <a:rPr lang="he-IL" sz="2400" b="1" dirty="0">
                          <a:solidFill>
                            <a:srgbClr val="FF0000"/>
                          </a:solidFill>
                          <a:latin typeface="Times New Roman"/>
                          <a:ea typeface="Times New Roman"/>
                          <a:cs typeface="+mn-cs"/>
                        </a:rPr>
                        <a:t>מוביל </a:t>
                      </a:r>
                      <a:r>
                        <a:rPr lang="he-IL" sz="2400" b="1" dirty="0" smtClean="0">
                          <a:solidFill>
                            <a:srgbClr val="FF0000"/>
                          </a:solidFill>
                          <a:latin typeface="Times New Roman"/>
                          <a:ea typeface="Times New Roman"/>
                          <a:cs typeface="+mn-cs"/>
                        </a:rPr>
                        <a:t>מסוגים א ו-ה* </a:t>
                      </a:r>
                      <a:r>
                        <a:rPr lang="he-IL" sz="2400" b="1" dirty="0">
                          <a:solidFill>
                            <a:srgbClr val="FF0000"/>
                          </a:solidFill>
                          <a:latin typeface="Times New Roman"/>
                          <a:ea typeface="Times New Roman"/>
                          <a:cs typeface="+mn-cs"/>
                        </a:rPr>
                        <a:t>כמשמעותם בתקנה 4 לתקנות שירותי הובלה, שבו חלק מכלי הרכב מהסוגים המפורטים בפרט 1 </a:t>
                      </a:r>
                      <a:endParaRPr lang="he-IL" sz="2400" b="1" dirty="0" smtClean="0">
                        <a:solidFill>
                          <a:srgbClr val="FF0000"/>
                        </a:solidFill>
                        <a:latin typeface="Times New Roman"/>
                        <a:ea typeface="Times New Roman"/>
                        <a:cs typeface="+mn-cs"/>
                      </a:endParaRPr>
                    </a:p>
                    <a:p>
                      <a:pPr algn="l" rtl="1">
                        <a:spcAft>
                          <a:spcPts val="0"/>
                        </a:spcAft>
                      </a:pPr>
                      <a:r>
                        <a:rPr lang="he-IL" sz="2400" b="1" dirty="0" smtClean="0">
                          <a:solidFill>
                            <a:schemeClr val="tx1"/>
                          </a:solidFill>
                          <a:latin typeface="Times New Roman"/>
                          <a:ea typeface="Times New Roman"/>
                          <a:cs typeface="+mn-cs"/>
                        </a:rPr>
                        <a:t>מובילים:</a:t>
                      </a:r>
                      <a:endParaRPr lang="en-US" sz="2400" b="1" dirty="0">
                        <a:solidFill>
                          <a:schemeClr val="tx1"/>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1 </a:t>
                      </a:r>
                      <a:r>
                        <a:rPr lang="he-IL" sz="2400" b="1" dirty="0">
                          <a:solidFill>
                            <a:srgbClr val="FF0000"/>
                          </a:solidFill>
                          <a:latin typeface="Times New Roman"/>
                          <a:ea typeface="Times New Roman"/>
                          <a:cs typeface="+mn-cs"/>
                        </a:rPr>
                        <a:t>עד 5 </a:t>
                      </a:r>
                      <a:endParaRPr lang="en-US" sz="2400" b="1" dirty="0">
                        <a:solidFill>
                          <a:srgbClr val="FF0000"/>
                        </a:solidFill>
                        <a:latin typeface="Times New Roman"/>
                        <a:ea typeface="Times New Roman"/>
                        <a:cs typeface="+mn-cs"/>
                      </a:endParaRPr>
                    </a:p>
                    <a:p>
                      <a:pPr algn="r" rtl="1">
                        <a:spcAft>
                          <a:spcPts val="0"/>
                        </a:spcAft>
                      </a:pPr>
                      <a:endParaRPr lang="he-IL" sz="2400" b="1" dirty="0" smtClean="0">
                        <a:solidFill>
                          <a:srgbClr val="FF0000"/>
                        </a:solidFill>
                        <a:latin typeface="Times New Roman"/>
                        <a:ea typeface="Times New Roman"/>
                        <a:cs typeface="+mn-cs"/>
                      </a:endParaRPr>
                    </a:p>
                    <a:p>
                      <a:pPr algn="r" rtl="1">
                        <a:spcAft>
                          <a:spcPts val="0"/>
                        </a:spcAft>
                      </a:pPr>
                      <a:endParaRPr lang="he-IL" sz="2400" b="1" dirty="0" smtClean="0">
                        <a:solidFill>
                          <a:srgbClr val="FF0000"/>
                        </a:solidFill>
                        <a:latin typeface="Times New Roman"/>
                        <a:ea typeface="Times New Roman"/>
                        <a:cs typeface="+mn-cs"/>
                      </a:endParaRPr>
                    </a:p>
                    <a:p>
                      <a:pPr algn="r" rtl="1">
                        <a:spcAft>
                          <a:spcPts val="0"/>
                        </a:spcAft>
                      </a:pPr>
                      <a:endParaRPr lang="he-IL" sz="2400" b="1" dirty="0" smtClean="0">
                        <a:solidFill>
                          <a:srgbClr val="FF0000"/>
                        </a:solidFill>
                        <a:latin typeface="Times New Roman"/>
                        <a:ea typeface="Times New Roman"/>
                        <a:cs typeface="+mn-cs"/>
                      </a:endParaRPr>
                    </a:p>
                    <a:p>
                      <a:pPr algn="r" rtl="1">
                        <a:spcAft>
                          <a:spcPts val="0"/>
                        </a:spcAft>
                      </a:pPr>
                      <a:r>
                        <a:rPr lang="he-IL" sz="2400" b="1" dirty="0" smtClean="0">
                          <a:solidFill>
                            <a:srgbClr val="FF0000"/>
                          </a:solidFill>
                          <a:latin typeface="Times New Roman"/>
                          <a:ea typeface="Times New Roman"/>
                          <a:cs typeface="+mn-cs"/>
                        </a:rPr>
                        <a:t>6 </a:t>
                      </a:r>
                      <a:r>
                        <a:rPr lang="he-IL" sz="2400" b="1" dirty="0">
                          <a:solidFill>
                            <a:srgbClr val="FF0000"/>
                          </a:solidFill>
                          <a:latin typeface="Times New Roman"/>
                          <a:ea typeface="Times New Roman"/>
                          <a:cs typeface="+mn-cs"/>
                        </a:rPr>
                        <a:t>עד 15</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16 עד 25</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26 עד 40</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41 עד 70</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71 עד 120</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היקף משרה כפי שתקבע הרשות, באישור רשות </a:t>
                      </a:r>
                      <a:r>
                        <a:rPr lang="he-IL" sz="2400" b="1" dirty="0" smtClean="0">
                          <a:solidFill>
                            <a:srgbClr val="FF0000"/>
                          </a:solidFill>
                          <a:latin typeface="Times New Roman"/>
                          <a:ea typeface="Times New Roman"/>
                          <a:cs typeface="+mn-cs"/>
                        </a:rPr>
                        <a:t>הרישוי</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1</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2</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3</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4</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משרה מלאה</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6385" name="Rectangle 1"/>
          <p:cNvSpPr>
            <a:spLocks noChangeArrowheads="1"/>
          </p:cNvSpPr>
          <p:nvPr/>
        </p:nvSpPr>
        <p:spPr bwMode="auto">
          <a:xfrm>
            <a:off x="251520" y="3991704"/>
            <a:ext cx="8639944"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he-IL" sz="2400" b="1" dirty="0" smtClean="0">
                <a:latin typeface="Arial" pitchFamily="34" charset="0"/>
                <a:cs typeface="Arial" pitchFamily="34" charset="0"/>
              </a:rPr>
              <a:t>מתוך תקנה 4 לתקנות שרותי הובלה:</a:t>
            </a:r>
            <a:endParaRPr lang="en-US" sz="2400" b="1" dirty="0" smtClean="0">
              <a:latin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רישיון מוביל, בין בהובלה עצמית ובין בהובלה בשכר, יהיה מסוגים כמפורט להלן:</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סוג א' - רישיון מוביל להובלה כללית עצמית באמצעות חמישה כלי רכב לכל היותר, בין שלו ובין של אחר;</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סוג ה' - רישיון מוביל להובלה כללית בשכר באמצעות חמישה כלי רכב לכל היותר, בין שלו ובין של אחר.</a:t>
            </a:r>
          </a:p>
        </p:txBody>
      </p:sp>
      <p:sp>
        <p:nvSpPr>
          <p:cNvPr id="4" name="TextBox 3"/>
          <p:cNvSpPr txBox="1"/>
          <p:nvPr/>
        </p:nvSpPr>
        <p:spPr>
          <a:xfrm>
            <a:off x="3995936" y="2701369"/>
            <a:ext cx="4536504" cy="1015663"/>
          </a:xfrm>
          <a:prstGeom prst="rect">
            <a:avLst/>
          </a:prstGeom>
          <a:solidFill>
            <a:schemeClr val="bg1"/>
          </a:solidFill>
          <a:ln>
            <a:solidFill>
              <a:schemeClr val="tx1"/>
            </a:solidFill>
          </a:ln>
        </p:spPr>
        <p:txBody>
          <a:bodyPr wrap="square" rtlCol="1">
            <a:spAutoFit/>
          </a:bodyPr>
          <a:lstStyle/>
          <a:p>
            <a:r>
              <a:rPr lang="he-IL" sz="2000" b="1" spc="20" dirty="0" smtClean="0">
                <a:latin typeface="Guttman Yad-Brush" pitchFamily="2" charset="-79"/>
              </a:rPr>
              <a:t>דוגמא: מפעל שבו 119 משאיות + 7 פרייבטים חייב בקצין בטיחות משרה מלאה ועוד קצין בטיחות ליום אחד בשבוע.</a:t>
            </a:r>
            <a:endParaRPr lang="he-IL" sz="2000" b="1" spc="20" dirty="0">
              <a:latin typeface="Guttman Yad-Brush" pitchFamily="2" charset="-79"/>
            </a:endParaRPr>
          </a:p>
        </p:txBody>
      </p:sp>
      <p:cxnSp>
        <p:nvCxnSpPr>
          <p:cNvPr id="6" name="מחבר ישר 5"/>
          <p:cNvCxnSpPr/>
          <p:nvPr/>
        </p:nvCxnSpPr>
        <p:spPr>
          <a:xfrm>
            <a:off x="-14990" y="104930"/>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85"/>
                                        </p:tgtEl>
                                        <p:attrNameLst>
                                          <p:attrName>style.visibility</p:attrName>
                                        </p:attrNameLst>
                                      </p:cBhvr>
                                      <p:to>
                                        <p:strVal val="visible"/>
                                      </p:to>
                                    </p:set>
                                    <p:anim calcmode="lin" valueType="num">
                                      <p:cBhvr additive="base">
                                        <p:cTn id="7" dur="500" fill="hold"/>
                                        <p:tgtEl>
                                          <p:spTgt spid="16385"/>
                                        </p:tgtEl>
                                        <p:attrNameLst>
                                          <p:attrName>ppt_x</p:attrName>
                                        </p:attrNameLst>
                                      </p:cBhvr>
                                      <p:tavLst>
                                        <p:tav tm="0">
                                          <p:val>
                                            <p:strVal val="#ppt_x"/>
                                          </p:val>
                                        </p:tav>
                                        <p:tav tm="100000">
                                          <p:val>
                                            <p:strVal val="#ppt_x"/>
                                          </p:val>
                                        </p:tav>
                                      </p:tavLst>
                                    </p:anim>
                                    <p:anim calcmode="lin" valueType="num">
                                      <p:cBhvr additive="base">
                                        <p:cTn id="8" dur="500" fill="hold"/>
                                        <p:tgtEl>
                                          <p:spTgt spid="1638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ox(in)">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p:cNvGraphicFramePr>
            <a:graphicFrameLocks noGrp="1"/>
          </p:cNvGraphicFramePr>
          <p:nvPr/>
        </p:nvGraphicFramePr>
        <p:xfrm>
          <a:off x="179511" y="404664"/>
          <a:ext cx="8832150" cy="1828800"/>
        </p:xfrm>
        <a:graphic>
          <a:graphicData uri="http://schemas.openxmlformats.org/drawingml/2006/table">
            <a:tbl>
              <a:tblPr rtl="1"/>
              <a:tblGrid>
                <a:gridCol w="425334"/>
                <a:gridCol w="3966414"/>
                <a:gridCol w="2031120"/>
                <a:gridCol w="2409282"/>
              </a:tblGrid>
              <a:tr h="0">
                <a:tc>
                  <a:txBody>
                    <a:bodyPr/>
                    <a:lstStyle/>
                    <a:p>
                      <a:pPr algn="r" rtl="1">
                        <a:spcAft>
                          <a:spcPts val="0"/>
                        </a:spcAft>
                      </a:pPr>
                      <a:r>
                        <a:rPr lang="he-IL" sz="2400" b="1" dirty="0">
                          <a:solidFill>
                            <a:srgbClr val="FF0000"/>
                          </a:solidFill>
                          <a:latin typeface="Times New Roman"/>
                          <a:ea typeface="Times New Roman"/>
                          <a:cs typeface="+mn-cs"/>
                        </a:rPr>
                        <a:t>3.</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כלי רכב מסוג 1</a:t>
                      </a:r>
                      <a:r>
                        <a:rPr lang="en-US" sz="2400" b="1" dirty="0">
                          <a:solidFill>
                            <a:srgbClr val="FF0000"/>
                          </a:solidFill>
                          <a:latin typeface="Times New Roman"/>
                          <a:ea typeface="Times New Roman"/>
                          <a:cs typeface="+mn-cs"/>
                        </a:rPr>
                        <a:t>M</a:t>
                      </a:r>
                      <a:r>
                        <a:rPr lang="he-IL" sz="2400" b="1" dirty="0">
                          <a:solidFill>
                            <a:srgbClr val="FF0000"/>
                          </a:solidFill>
                          <a:latin typeface="Times New Roman"/>
                          <a:ea typeface="Times New Roman"/>
                          <a:cs typeface="+mn-cs"/>
                        </a:rPr>
                        <a:t> או 2</a:t>
                      </a:r>
                      <a:r>
                        <a:rPr lang="en-US" sz="2400" b="1" dirty="0">
                          <a:solidFill>
                            <a:srgbClr val="FF0000"/>
                          </a:solidFill>
                          <a:latin typeface="Times New Roman"/>
                          <a:ea typeface="Times New Roman"/>
                          <a:cs typeface="+mn-cs"/>
                        </a:rPr>
                        <a:t>M</a:t>
                      </a:r>
                      <a:r>
                        <a:rPr lang="he-IL" sz="2400" b="1" dirty="0">
                          <a:solidFill>
                            <a:srgbClr val="FF0000"/>
                          </a:solidFill>
                          <a:latin typeface="Times New Roman"/>
                          <a:ea typeface="Times New Roman"/>
                          <a:cs typeface="+mn-cs"/>
                        </a:rPr>
                        <a:t> או 3</a:t>
                      </a:r>
                      <a:r>
                        <a:rPr lang="en-US" sz="2400" b="1" dirty="0">
                          <a:solidFill>
                            <a:srgbClr val="FF0000"/>
                          </a:solidFill>
                          <a:latin typeface="Times New Roman"/>
                          <a:ea typeface="Times New Roman"/>
                          <a:cs typeface="+mn-cs"/>
                        </a:rPr>
                        <a:t>M</a:t>
                      </a:r>
                      <a:r>
                        <a:rPr lang="he-IL" sz="2400" b="1" dirty="0">
                          <a:solidFill>
                            <a:srgbClr val="FF0000"/>
                          </a:solidFill>
                          <a:latin typeface="Times New Roman"/>
                          <a:ea typeface="Times New Roman"/>
                          <a:cs typeface="+mn-cs"/>
                        </a:rPr>
                        <a:t> שסיווג המשנה שלו הוא </a:t>
                      </a:r>
                      <a:r>
                        <a:rPr lang="he-IL" sz="2400" b="1" i="0" u="sng" dirty="0">
                          <a:solidFill>
                            <a:srgbClr val="FF0000"/>
                          </a:solidFill>
                          <a:latin typeface="Times New Roman"/>
                          <a:ea typeface="Times New Roman"/>
                          <a:cs typeface="+mn-cs"/>
                        </a:rPr>
                        <a:t>אוטובוס פרטי או אוטובוס ציבורי או </a:t>
                      </a:r>
                      <a:r>
                        <a:rPr lang="he-IL" sz="2400" b="1" i="0" u="sng" dirty="0" smtClean="0">
                          <a:solidFill>
                            <a:srgbClr val="FF0000"/>
                          </a:solidFill>
                          <a:latin typeface="Times New Roman"/>
                          <a:ea typeface="Times New Roman"/>
                          <a:cs typeface="+mn-cs"/>
                        </a:rPr>
                        <a:t>מונית</a:t>
                      </a:r>
                      <a:r>
                        <a:rPr lang="he-IL" sz="2400" b="1" i="0" u="none" dirty="0" smtClean="0">
                          <a:solidFill>
                            <a:srgbClr val="FF0000"/>
                          </a:solidFill>
                          <a:latin typeface="Times New Roman"/>
                          <a:ea typeface="Times New Roman"/>
                          <a:cs typeface="+mn-cs"/>
                        </a:rPr>
                        <a:t> </a:t>
                      </a:r>
                      <a:r>
                        <a:rPr lang="he-IL" sz="2400" b="1" dirty="0" smtClean="0">
                          <a:solidFill>
                            <a:srgbClr val="FF0000"/>
                          </a:solidFill>
                          <a:latin typeface="Times New Roman"/>
                          <a:ea typeface="Times New Roman"/>
                          <a:cs typeface="+mn-cs"/>
                        </a:rPr>
                        <a:t>הפועלת </a:t>
                      </a:r>
                      <a:r>
                        <a:rPr lang="he-IL" sz="2400" b="1" dirty="0">
                          <a:solidFill>
                            <a:srgbClr val="FF0000"/>
                          </a:solidFill>
                          <a:latin typeface="Times New Roman"/>
                          <a:ea typeface="Times New Roman"/>
                          <a:cs typeface="+mn-cs"/>
                        </a:rPr>
                        <a:t>בקו שירות</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1 עד 15</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16 עד 25</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26 עד 40</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41 עד 71</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72 עד 120</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1</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2</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3</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4</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משרה מלאה</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3" name="טבלה 2"/>
          <p:cNvGraphicFramePr>
            <a:graphicFrameLocks noGrp="1"/>
          </p:cNvGraphicFramePr>
          <p:nvPr/>
        </p:nvGraphicFramePr>
        <p:xfrm>
          <a:off x="179511" y="44624"/>
          <a:ext cx="8784976" cy="365760"/>
        </p:xfrm>
        <a:graphic>
          <a:graphicData uri="http://schemas.openxmlformats.org/drawingml/2006/table">
            <a:tbl>
              <a:tblPr rtl="1"/>
              <a:tblGrid>
                <a:gridCol w="378159"/>
                <a:gridCol w="3966414"/>
                <a:gridCol w="2031120"/>
                <a:gridCol w="2409283"/>
              </a:tblGrid>
              <a:tr h="0">
                <a:tc>
                  <a:txBody>
                    <a:bodyPr/>
                    <a:lstStyle/>
                    <a:p>
                      <a:pPr algn="r" rtl="1">
                        <a:spcAft>
                          <a:spcPts val="0"/>
                        </a:spcAft>
                      </a:pP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סוג </a:t>
                      </a:r>
                      <a:r>
                        <a:rPr lang="he-IL" sz="2400" b="1" dirty="0">
                          <a:solidFill>
                            <a:srgbClr val="FF0000"/>
                          </a:solidFill>
                          <a:latin typeface="Times New Roman"/>
                          <a:ea typeface="Times New Roman"/>
                          <a:cs typeface="+mn-cs"/>
                        </a:rPr>
                        <a:t>הרכב או סוג המפעל</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spc="-10" baseline="0" dirty="0" smtClean="0">
                          <a:solidFill>
                            <a:srgbClr val="FF0000"/>
                          </a:solidFill>
                          <a:latin typeface="Times New Roman"/>
                          <a:ea typeface="Times New Roman"/>
                          <a:cs typeface="+mn-cs"/>
                        </a:rPr>
                        <a:t>כמות </a:t>
                      </a:r>
                      <a:r>
                        <a:rPr lang="he-IL" sz="2400" b="1" spc="-10" baseline="0" dirty="0">
                          <a:solidFill>
                            <a:srgbClr val="FF0000"/>
                          </a:solidFill>
                          <a:latin typeface="Times New Roman"/>
                          <a:ea typeface="Times New Roman"/>
                          <a:cs typeface="+mn-cs"/>
                        </a:rPr>
                        <a:t>כלי </a:t>
                      </a:r>
                      <a:r>
                        <a:rPr lang="he-IL" sz="2400" b="1" spc="-10" baseline="0" dirty="0" smtClean="0">
                          <a:solidFill>
                            <a:srgbClr val="FF0000"/>
                          </a:solidFill>
                          <a:latin typeface="Times New Roman"/>
                          <a:ea typeface="Times New Roman"/>
                          <a:cs typeface="+mn-cs"/>
                        </a:rPr>
                        <a:t>הרכב</a:t>
                      </a:r>
                      <a:endParaRPr lang="en-US" sz="2400" b="1" spc="-10" baseline="0"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ימי עבודה בשבוע</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טבלה 3"/>
          <p:cNvGraphicFramePr>
            <a:graphicFrameLocks noGrp="1"/>
          </p:cNvGraphicFramePr>
          <p:nvPr/>
        </p:nvGraphicFramePr>
        <p:xfrm>
          <a:off x="176941" y="2204864"/>
          <a:ext cx="8862129" cy="1463040"/>
        </p:xfrm>
        <a:graphic>
          <a:graphicData uri="http://schemas.openxmlformats.org/drawingml/2006/table">
            <a:tbl>
              <a:tblPr rtl="1"/>
              <a:tblGrid>
                <a:gridCol w="455314"/>
                <a:gridCol w="3956322"/>
                <a:gridCol w="2041212"/>
                <a:gridCol w="2409281"/>
              </a:tblGrid>
              <a:tr h="0">
                <a:tc>
                  <a:txBody>
                    <a:bodyPr/>
                    <a:lstStyle/>
                    <a:p>
                      <a:pPr algn="r" rtl="1">
                        <a:spcAft>
                          <a:spcPts val="0"/>
                        </a:spcAft>
                      </a:pPr>
                      <a:r>
                        <a:rPr lang="he-IL" sz="2400" b="1" dirty="0">
                          <a:solidFill>
                            <a:srgbClr val="FF0000"/>
                          </a:solidFill>
                          <a:latin typeface="Times New Roman"/>
                          <a:ea typeface="Times New Roman"/>
                          <a:cs typeface="+mn-cs"/>
                        </a:rPr>
                        <a:t>4.</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spc="-20" baseline="0" dirty="0">
                          <a:solidFill>
                            <a:srgbClr val="FF0000"/>
                          </a:solidFill>
                          <a:latin typeface="Times New Roman"/>
                          <a:ea typeface="Times New Roman"/>
                          <a:cs typeface="+mn-cs"/>
                        </a:rPr>
                        <a:t>כלי רכב מסוג 3</a:t>
                      </a:r>
                      <a:r>
                        <a:rPr lang="en-US" sz="2400" b="1" spc="-20" baseline="0" dirty="0">
                          <a:solidFill>
                            <a:srgbClr val="FF0000"/>
                          </a:solidFill>
                          <a:latin typeface="Times New Roman"/>
                          <a:ea typeface="Times New Roman"/>
                          <a:cs typeface="+mn-cs"/>
                        </a:rPr>
                        <a:t>N</a:t>
                      </a:r>
                      <a:r>
                        <a:rPr lang="he-IL" sz="2400" b="1" spc="-20" baseline="0" dirty="0">
                          <a:solidFill>
                            <a:srgbClr val="FF0000"/>
                          </a:solidFill>
                          <a:latin typeface="Times New Roman"/>
                          <a:ea typeface="Times New Roman"/>
                          <a:cs typeface="+mn-cs"/>
                        </a:rPr>
                        <a:t>, 3</a:t>
                      </a:r>
                      <a:r>
                        <a:rPr lang="en-US" sz="2400" b="1" spc="-20" baseline="0" dirty="0" smtClean="0">
                          <a:solidFill>
                            <a:srgbClr val="FF0000"/>
                          </a:solidFill>
                          <a:latin typeface="Times New Roman"/>
                          <a:ea typeface="Times New Roman"/>
                          <a:cs typeface="+mn-cs"/>
                        </a:rPr>
                        <a:t>O</a:t>
                      </a:r>
                      <a:r>
                        <a:rPr lang="he-IL" sz="2400" b="1" spc="-20" baseline="0" dirty="0" smtClean="0">
                          <a:solidFill>
                            <a:srgbClr val="FF0000"/>
                          </a:solidFill>
                          <a:latin typeface="Times New Roman"/>
                          <a:ea typeface="Times New Roman"/>
                          <a:cs typeface="+mn-cs"/>
                        </a:rPr>
                        <a:t>*</a:t>
                      </a:r>
                      <a:r>
                        <a:rPr lang="he-IL" sz="2400" b="1" spc="-20" baseline="0" dirty="0" smtClean="0">
                          <a:solidFill>
                            <a:srgbClr val="FF0000"/>
                          </a:solidFill>
                          <a:latin typeface="David"/>
                          <a:ea typeface="Times New Roman"/>
                          <a:cs typeface="+mn-cs"/>
                        </a:rPr>
                        <a:t>, </a:t>
                      </a:r>
                      <a:r>
                        <a:rPr lang="he-IL" sz="2400" b="1" spc="-20" baseline="0" dirty="0">
                          <a:solidFill>
                            <a:srgbClr val="FF0000"/>
                          </a:solidFill>
                          <a:latin typeface="David"/>
                          <a:ea typeface="Times New Roman"/>
                          <a:cs typeface="+mn-cs"/>
                        </a:rPr>
                        <a:t>למעט </a:t>
                      </a:r>
                      <a:r>
                        <a:rPr lang="he-IL" sz="2400" b="1" dirty="0">
                          <a:solidFill>
                            <a:srgbClr val="FF0000"/>
                          </a:solidFill>
                          <a:latin typeface="David"/>
                          <a:ea typeface="Times New Roman"/>
                          <a:cs typeface="+mn-cs"/>
                        </a:rPr>
                        <a:t>רכב מסיווג משנה רכב </a:t>
                      </a:r>
                      <a:r>
                        <a:rPr lang="he-IL" sz="2400" b="1" dirty="0" smtClean="0">
                          <a:solidFill>
                            <a:srgbClr val="FF0000"/>
                          </a:solidFill>
                          <a:latin typeface="David"/>
                          <a:ea typeface="Times New Roman"/>
                          <a:cs typeface="+mn-cs"/>
                        </a:rPr>
                        <a:t>עבודה</a:t>
                      </a:r>
                      <a:r>
                        <a:rPr lang="he-IL" sz="2400" b="1" dirty="0" smtClean="0">
                          <a:solidFill>
                            <a:schemeClr val="tx1"/>
                          </a:solidFill>
                          <a:latin typeface="David"/>
                          <a:ea typeface="Times New Roman"/>
                          <a:cs typeface="+mn-cs"/>
                        </a:rPr>
                        <a:t>*</a:t>
                      </a:r>
                      <a:r>
                        <a:rPr lang="he-IL" sz="2400" b="1" dirty="0" smtClean="0">
                          <a:solidFill>
                            <a:srgbClr val="FF0000"/>
                          </a:solidFill>
                          <a:latin typeface="David"/>
                          <a:ea typeface="Times New Roman"/>
                          <a:cs typeface="+mn-cs"/>
                        </a:rPr>
                        <a:t>, </a:t>
                      </a:r>
                      <a:r>
                        <a:rPr lang="he-IL" sz="2400" b="1" dirty="0">
                          <a:solidFill>
                            <a:srgbClr val="FF0000"/>
                          </a:solidFill>
                          <a:latin typeface="David"/>
                          <a:ea typeface="Times New Roman"/>
                          <a:cs typeface="+mn-cs"/>
                        </a:rPr>
                        <a:t>ו- </a:t>
                      </a:r>
                      <a:r>
                        <a:rPr lang="he-IL" sz="2400" b="1" dirty="0">
                          <a:solidFill>
                            <a:srgbClr val="FF0000"/>
                          </a:solidFill>
                          <a:latin typeface="Times New Roman"/>
                          <a:ea typeface="Times New Roman"/>
                          <a:cs typeface="+mn-cs"/>
                        </a:rPr>
                        <a:t>2</a:t>
                      </a:r>
                      <a:r>
                        <a:rPr lang="en-US" sz="2400" b="1" dirty="0">
                          <a:solidFill>
                            <a:srgbClr val="FF0000"/>
                          </a:solidFill>
                          <a:latin typeface="Times New Roman"/>
                          <a:ea typeface="Times New Roman"/>
                          <a:cs typeface="+mn-cs"/>
                        </a:rPr>
                        <a:t>N</a:t>
                      </a:r>
                      <a:r>
                        <a:rPr lang="he-IL" sz="2400" b="1" dirty="0">
                          <a:solidFill>
                            <a:srgbClr val="FF0000"/>
                          </a:solidFill>
                          <a:latin typeface="Times New Roman"/>
                          <a:ea typeface="Times New Roman"/>
                          <a:cs typeface="+mn-cs"/>
                        </a:rPr>
                        <a:t>, למעט לגבי מוביל בהגדרתו בחוק שירותי </a:t>
                      </a:r>
                      <a:r>
                        <a:rPr lang="he-IL" sz="2400" b="1" dirty="0" smtClean="0">
                          <a:solidFill>
                            <a:srgbClr val="FF0000"/>
                          </a:solidFill>
                          <a:latin typeface="Times New Roman"/>
                          <a:ea typeface="Times New Roman"/>
                          <a:cs typeface="+mn-cs"/>
                        </a:rPr>
                        <a:t>הובלה</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20 עד 60</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61 עד 80</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81 עד 120</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121 עד 150</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2</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3</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4</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משרה מלאה</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5" name="טבלה 4"/>
          <p:cNvGraphicFramePr>
            <a:graphicFrameLocks noGrp="1"/>
          </p:cNvGraphicFramePr>
          <p:nvPr/>
        </p:nvGraphicFramePr>
        <p:xfrm>
          <a:off x="164521" y="3686098"/>
          <a:ext cx="8877121" cy="2560320"/>
        </p:xfrm>
        <a:graphic>
          <a:graphicData uri="http://schemas.openxmlformats.org/drawingml/2006/table">
            <a:tbl>
              <a:tblPr rtl="1"/>
              <a:tblGrid>
                <a:gridCol w="452372"/>
                <a:gridCol w="3984346"/>
                <a:gridCol w="2031121"/>
                <a:gridCol w="2409282"/>
              </a:tblGrid>
              <a:tr h="0">
                <a:tc>
                  <a:txBody>
                    <a:bodyPr/>
                    <a:lstStyle/>
                    <a:p>
                      <a:pPr marL="0" algn="r" defTabSz="914400" rtl="1" eaLnBrk="1" latinLnBrk="0" hangingPunct="1">
                        <a:spcAft>
                          <a:spcPts val="0"/>
                        </a:spcAft>
                      </a:pPr>
                      <a:r>
                        <a:rPr lang="he-IL" sz="2400" b="1" kern="1200" dirty="0" smtClean="0">
                          <a:solidFill>
                            <a:srgbClr val="002060"/>
                          </a:solidFill>
                          <a:latin typeface="Times New Roman"/>
                          <a:ea typeface="Times New Roman"/>
                          <a:cs typeface="+mn-cs"/>
                        </a:rPr>
                        <a:t>5.</a:t>
                      </a:r>
                      <a:endParaRPr lang="en-US" sz="2400" b="1" kern="1200" dirty="0">
                        <a:solidFill>
                          <a:srgbClr val="00206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כלי רכב מסוג </a:t>
                      </a:r>
                      <a:r>
                        <a:rPr lang="he-IL" sz="2400" b="1" dirty="0" smtClean="0">
                          <a:solidFill>
                            <a:srgbClr val="FF0000"/>
                          </a:solidFill>
                          <a:latin typeface="Times New Roman"/>
                          <a:ea typeface="Times New Roman"/>
                          <a:cs typeface="+mn-cs"/>
                        </a:rPr>
                        <a:t>4</a:t>
                      </a:r>
                      <a:r>
                        <a:rPr lang="en-US" sz="2400" b="1" dirty="0" smtClean="0">
                          <a:solidFill>
                            <a:srgbClr val="FF0000"/>
                          </a:solidFill>
                          <a:latin typeface="Times New Roman"/>
                          <a:ea typeface="Times New Roman"/>
                          <a:cs typeface="+mn-cs"/>
                        </a:rPr>
                        <a:t>*O</a:t>
                      </a:r>
                      <a:r>
                        <a:rPr lang="he-IL" sz="2400" b="1" dirty="0">
                          <a:solidFill>
                            <a:srgbClr val="FF0000"/>
                          </a:solidFill>
                          <a:latin typeface="Times New Roman"/>
                          <a:ea typeface="Times New Roman"/>
                          <a:cs typeface="+mn-cs"/>
                        </a:rPr>
                        <a:t>, וכן מפעל שהוא מוביל כהגדרתו בחוק שירותי הובלה ובלבד שלא מתקיים לגביו כל המפורט בפרט 2</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1 עד 5 </a:t>
                      </a:r>
                      <a:endParaRPr lang="en-US" sz="2400" b="1" dirty="0">
                        <a:solidFill>
                          <a:srgbClr val="FF0000"/>
                        </a:solidFill>
                        <a:latin typeface="Times New Roman"/>
                        <a:ea typeface="Times New Roman"/>
                        <a:cs typeface="+mn-cs"/>
                      </a:endParaRPr>
                    </a:p>
                    <a:p>
                      <a:pPr algn="r" rtl="1">
                        <a:spcAft>
                          <a:spcPts val="0"/>
                        </a:spcAft>
                      </a:pPr>
                      <a:endParaRPr lang="he-IL" sz="2400" b="1" dirty="0" smtClean="0">
                        <a:solidFill>
                          <a:srgbClr val="FF0000"/>
                        </a:solidFill>
                        <a:latin typeface="Times New Roman"/>
                        <a:ea typeface="Times New Roman"/>
                        <a:cs typeface="+mn-cs"/>
                      </a:endParaRPr>
                    </a:p>
                    <a:p>
                      <a:pPr algn="r" rtl="1">
                        <a:spcAft>
                          <a:spcPts val="0"/>
                        </a:spcAft>
                      </a:pPr>
                      <a:r>
                        <a:rPr lang="he-IL" sz="2400" b="1" dirty="0" smtClean="0">
                          <a:solidFill>
                            <a:srgbClr val="FF0000"/>
                          </a:solidFill>
                          <a:latin typeface="Times New Roman"/>
                          <a:ea typeface="Times New Roman"/>
                          <a:cs typeface="+mn-cs"/>
                        </a:rPr>
                        <a:t>6 </a:t>
                      </a:r>
                      <a:r>
                        <a:rPr lang="he-IL" sz="2400" b="1" dirty="0">
                          <a:solidFill>
                            <a:srgbClr val="FF0000"/>
                          </a:solidFill>
                          <a:latin typeface="Times New Roman"/>
                          <a:ea typeface="Times New Roman"/>
                          <a:cs typeface="+mn-cs"/>
                        </a:rPr>
                        <a:t>עד 15</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14 עד 25</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26 עד 40</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41 עד 70</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71 עד 120 </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היקף משרה כפי שתקבע </a:t>
                      </a:r>
                      <a:r>
                        <a:rPr lang="he-IL" sz="2400" b="1" dirty="0" smtClean="0">
                          <a:solidFill>
                            <a:srgbClr val="FF0000"/>
                          </a:solidFill>
                          <a:latin typeface="Times New Roman"/>
                          <a:ea typeface="Times New Roman"/>
                          <a:cs typeface="+mn-cs"/>
                        </a:rPr>
                        <a:t>הרשות</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1</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2</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3</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4</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משרה מלאה</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6" name="TextBox 5"/>
          <p:cNvSpPr txBox="1"/>
          <p:nvPr/>
        </p:nvSpPr>
        <p:spPr>
          <a:xfrm>
            <a:off x="323528" y="6381328"/>
            <a:ext cx="8640960" cy="461665"/>
          </a:xfrm>
          <a:prstGeom prst="rect">
            <a:avLst/>
          </a:prstGeom>
          <a:noFill/>
        </p:spPr>
        <p:txBody>
          <a:bodyPr wrap="square" rtlCol="1">
            <a:spAutoFit/>
          </a:bodyPr>
          <a:lstStyle/>
          <a:p>
            <a:r>
              <a:rPr lang="he-IL" sz="2400" b="1" dirty="0" smtClean="0">
                <a:solidFill>
                  <a:srgbClr val="FF0000"/>
                </a:solidFill>
              </a:rPr>
              <a:t>* 3</a:t>
            </a:r>
            <a:r>
              <a:rPr lang="en-US" sz="2400" b="1" dirty="0" smtClean="0">
                <a:solidFill>
                  <a:srgbClr val="FF0000"/>
                </a:solidFill>
              </a:rPr>
              <a:t>O</a:t>
            </a:r>
            <a:r>
              <a:rPr lang="he-IL" sz="2400" b="1" dirty="0" smtClean="0">
                <a:solidFill>
                  <a:srgbClr val="FF0000"/>
                </a:solidFill>
              </a:rPr>
              <a:t>, 4</a:t>
            </a:r>
            <a:r>
              <a:rPr lang="en-US" sz="2400" b="1" dirty="0" smtClean="0">
                <a:solidFill>
                  <a:srgbClr val="FF0000"/>
                </a:solidFill>
              </a:rPr>
              <a:t>O</a:t>
            </a:r>
            <a:r>
              <a:rPr lang="he-IL" sz="2400" b="1" dirty="0" smtClean="0">
                <a:solidFill>
                  <a:srgbClr val="FF0000"/>
                </a:solidFill>
              </a:rPr>
              <a:t> (גרור או נתמך) יחושבו כיחידה אחת לצורך החישוב הכללי</a:t>
            </a:r>
            <a:endParaRPr lang="he-IL" sz="2400" b="1" dirty="0">
              <a:solidFill>
                <a:srgbClr val="FF0000"/>
              </a:solidFill>
            </a:endParaRPr>
          </a:p>
        </p:txBody>
      </p:sp>
      <p:sp>
        <p:nvSpPr>
          <p:cNvPr id="7" name="TextBox 6"/>
          <p:cNvSpPr txBox="1"/>
          <p:nvPr/>
        </p:nvSpPr>
        <p:spPr>
          <a:xfrm>
            <a:off x="251520" y="2420888"/>
            <a:ext cx="1944216" cy="707886"/>
          </a:xfrm>
          <a:prstGeom prst="rect">
            <a:avLst/>
          </a:prstGeom>
          <a:noFill/>
          <a:ln>
            <a:solidFill>
              <a:schemeClr val="tx1"/>
            </a:solidFill>
          </a:ln>
        </p:spPr>
        <p:txBody>
          <a:bodyPr wrap="square" rtlCol="1">
            <a:spAutoFit/>
          </a:bodyPr>
          <a:lstStyle/>
          <a:p>
            <a:r>
              <a:rPr lang="he-IL" sz="2000" b="1" dirty="0" smtClean="0"/>
              <a:t>* רכב עבודה יופיע בטבלה 6</a:t>
            </a:r>
            <a:endParaRPr lang="he-IL"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7" presetClass="exit" presetSubtype="4" fill="hold" grpId="1" nodeType="afterEffect">
                                  <p:stCondLst>
                                    <p:cond delay="3000"/>
                                  </p:stCondLst>
                                  <p:childTnLst>
                                    <p:anim calcmode="lin" valueType="num">
                                      <p:cBhvr additive="base">
                                        <p:cTn id="9" dur="5000"/>
                                        <p:tgtEl>
                                          <p:spTgt spid="7"/>
                                        </p:tgtEl>
                                        <p:attrNameLst>
                                          <p:attrName>ppt_x</p:attrName>
                                        </p:attrNameLst>
                                      </p:cBhvr>
                                      <p:tavLst>
                                        <p:tav tm="0">
                                          <p:val>
                                            <p:strVal val="ppt_x"/>
                                          </p:val>
                                        </p:tav>
                                        <p:tav tm="100000">
                                          <p:val>
                                            <p:strVal val="ppt_x"/>
                                          </p:val>
                                        </p:tav>
                                      </p:tavLst>
                                    </p:anim>
                                    <p:anim calcmode="lin" valueType="num">
                                      <p:cBhvr additive="base">
                                        <p:cTn id="10" dur="5000"/>
                                        <p:tgtEl>
                                          <p:spTgt spid="7"/>
                                        </p:tgtEl>
                                        <p:attrNameLst>
                                          <p:attrName>ppt_y</p:attrName>
                                        </p:attrNameLst>
                                      </p:cBhvr>
                                      <p:tavLst>
                                        <p:tav tm="0">
                                          <p:val>
                                            <p:strVal val="ppt_y"/>
                                          </p:val>
                                        </p:tav>
                                        <p:tav tm="100000">
                                          <p:val>
                                            <p:strVal val="1+ppt_h/2"/>
                                          </p:val>
                                        </p:tav>
                                      </p:tavLst>
                                    </p:anim>
                                    <p:set>
                                      <p:cBhvr>
                                        <p:cTn id="11" dur="1" fill="hold">
                                          <p:stCondLst>
                                            <p:cond delay="4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p:cNvGraphicFramePr>
            <a:graphicFrameLocks noGrp="1"/>
          </p:cNvGraphicFramePr>
          <p:nvPr/>
        </p:nvGraphicFramePr>
        <p:xfrm>
          <a:off x="240212" y="260648"/>
          <a:ext cx="8620846" cy="2194560"/>
        </p:xfrm>
        <a:graphic>
          <a:graphicData uri="http://schemas.openxmlformats.org/drawingml/2006/table">
            <a:tbl>
              <a:tblPr rtl="1"/>
              <a:tblGrid>
                <a:gridCol w="525780"/>
                <a:gridCol w="3607490"/>
                <a:gridCol w="2079034"/>
                <a:gridCol w="2408542"/>
              </a:tblGrid>
              <a:tr h="0">
                <a:tc>
                  <a:txBody>
                    <a:bodyPr/>
                    <a:lstStyle/>
                    <a:p>
                      <a:pPr algn="r" rtl="1">
                        <a:spcAft>
                          <a:spcPts val="0"/>
                        </a:spcAft>
                      </a:pP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סוג </a:t>
                      </a:r>
                      <a:r>
                        <a:rPr lang="he-IL" sz="2400" b="1" dirty="0">
                          <a:solidFill>
                            <a:srgbClr val="FF0000"/>
                          </a:solidFill>
                          <a:latin typeface="Times New Roman"/>
                          <a:ea typeface="Times New Roman"/>
                          <a:cs typeface="+mn-cs"/>
                        </a:rPr>
                        <a:t>הרכב או סוג המפעל</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כמות </a:t>
                      </a:r>
                      <a:r>
                        <a:rPr lang="he-IL" sz="2400" b="1" dirty="0">
                          <a:solidFill>
                            <a:srgbClr val="FF0000"/>
                          </a:solidFill>
                          <a:latin typeface="Times New Roman"/>
                          <a:ea typeface="Times New Roman"/>
                          <a:cs typeface="+mn-cs"/>
                        </a:rPr>
                        <a:t>כלי </a:t>
                      </a:r>
                      <a:r>
                        <a:rPr lang="he-IL" sz="2400" b="1" dirty="0" smtClean="0">
                          <a:solidFill>
                            <a:srgbClr val="FF0000"/>
                          </a:solidFill>
                          <a:latin typeface="Times New Roman"/>
                          <a:ea typeface="Times New Roman"/>
                          <a:cs typeface="+mn-cs"/>
                        </a:rPr>
                        <a:t>הרכב</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smtClean="0">
                          <a:solidFill>
                            <a:srgbClr val="FF0000"/>
                          </a:solidFill>
                          <a:latin typeface="Times New Roman"/>
                          <a:ea typeface="Times New Roman"/>
                          <a:cs typeface="+mn-cs"/>
                        </a:rPr>
                        <a:t>ימי </a:t>
                      </a:r>
                      <a:r>
                        <a:rPr lang="he-IL" sz="2400" b="1" dirty="0">
                          <a:solidFill>
                            <a:srgbClr val="FF0000"/>
                          </a:solidFill>
                          <a:latin typeface="Times New Roman"/>
                          <a:ea typeface="Times New Roman"/>
                          <a:cs typeface="+mn-cs"/>
                        </a:rPr>
                        <a:t>עבודה </a:t>
                      </a:r>
                      <a:r>
                        <a:rPr lang="he-IL" sz="2400" b="1" dirty="0" smtClean="0">
                          <a:solidFill>
                            <a:srgbClr val="FF0000"/>
                          </a:solidFill>
                          <a:latin typeface="Times New Roman"/>
                          <a:ea typeface="Times New Roman"/>
                          <a:cs typeface="+mn-cs"/>
                        </a:rPr>
                        <a:t>בשבוע</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spcAft>
                          <a:spcPts val="0"/>
                        </a:spcAft>
                      </a:pPr>
                      <a:r>
                        <a:rPr lang="he-IL" sz="2400" b="1">
                          <a:solidFill>
                            <a:srgbClr val="FF0000"/>
                          </a:solidFill>
                          <a:latin typeface="Times New Roman"/>
                          <a:ea typeface="Times New Roman"/>
                          <a:cs typeface="+mn-cs"/>
                        </a:rPr>
                        <a:t>6.</a:t>
                      </a:r>
                      <a:endParaRPr lang="en-US" sz="2400" b="1">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אמבולנס, מונית למעט מונית הפועלת בקו שירות, רכב סיור, רכב מדברי, רכב עבודה</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a:solidFill>
                            <a:srgbClr val="FF0000"/>
                          </a:solidFill>
                          <a:latin typeface="Times New Roman"/>
                          <a:ea typeface="Times New Roman"/>
                          <a:cs typeface="+mn-cs"/>
                        </a:rPr>
                        <a:t>20 עד 40</a:t>
                      </a:r>
                      <a:endParaRPr lang="en-US" sz="2400" b="1">
                        <a:solidFill>
                          <a:srgbClr val="FF0000"/>
                        </a:solidFill>
                        <a:latin typeface="Times New Roman"/>
                        <a:ea typeface="Times New Roman"/>
                        <a:cs typeface="+mn-cs"/>
                      </a:endParaRPr>
                    </a:p>
                    <a:p>
                      <a:pPr algn="r" rtl="1">
                        <a:spcAft>
                          <a:spcPts val="0"/>
                        </a:spcAft>
                      </a:pPr>
                      <a:r>
                        <a:rPr lang="he-IL" sz="2400" b="1">
                          <a:solidFill>
                            <a:srgbClr val="FF0000"/>
                          </a:solidFill>
                          <a:latin typeface="Times New Roman"/>
                          <a:ea typeface="Times New Roman"/>
                          <a:cs typeface="+mn-cs"/>
                        </a:rPr>
                        <a:t>41 עד 60</a:t>
                      </a:r>
                      <a:endParaRPr lang="en-US" sz="2400" b="1">
                        <a:solidFill>
                          <a:srgbClr val="FF0000"/>
                        </a:solidFill>
                        <a:latin typeface="Times New Roman"/>
                        <a:ea typeface="Times New Roman"/>
                        <a:cs typeface="+mn-cs"/>
                      </a:endParaRPr>
                    </a:p>
                    <a:p>
                      <a:pPr algn="r" rtl="1">
                        <a:spcAft>
                          <a:spcPts val="0"/>
                        </a:spcAft>
                      </a:pPr>
                      <a:r>
                        <a:rPr lang="he-IL" sz="2400" b="1">
                          <a:solidFill>
                            <a:srgbClr val="FF0000"/>
                          </a:solidFill>
                          <a:latin typeface="Times New Roman"/>
                          <a:ea typeface="Times New Roman"/>
                          <a:cs typeface="+mn-cs"/>
                        </a:rPr>
                        <a:t>61 עד 90</a:t>
                      </a:r>
                      <a:endParaRPr lang="en-US" sz="2400" b="1">
                        <a:solidFill>
                          <a:srgbClr val="FF0000"/>
                        </a:solidFill>
                        <a:latin typeface="Times New Roman"/>
                        <a:ea typeface="Times New Roman"/>
                        <a:cs typeface="+mn-cs"/>
                      </a:endParaRPr>
                    </a:p>
                    <a:p>
                      <a:pPr algn="r" rtl="1">
                        <a:spcAft>
                          <a:spcPts val="0"/>
                        </a:spcAft>
                      </a:pPr>
                      <a:r>
                        <a:rPr lang="he-IL" sz="2400" b="1">
                          <a:solidFill>
                            <a:srgbClr val="FF0000"/>
                          </a:solidFill>
                          <a:latin typeface="Times New Roman"/>
                          <a:ea typeface="Times New Roman"/>
                          <a:cs typeface="+mn-cs"/>
                        </a:rPr>
                        <a:t>91 עד 120</a:t>
                      </a:r>
                      <a:endParaRPr lang="en-US" sz="2400" b="1">
                        <a:solidFill>
                          <a:srgbClr val="FF0000"/>
                        </a:solidFill>
                        <a:latin typeface="Times New Roman"/>
                        <a:ea typeface="Times New Roman"/>
                        <a:cs typeface="+mn-cs"/>
                      </a:endParaRPr>
                    </a:p>
                    <a:p>
                      <a:pPr algn="r" rtl="1">
                        <a:spcAft>
                          <a:spcPts val="0"/>
                        </a:spcAft>
                      </a:pPr>
                      <a:r>
                        <a:rPr lang="he-IL" sz="2400" b="1">
                          <a:solidFill>
                            <a:srgbClr val="FF0000"/>
                          </a:solidFill>
                          <a:latin typeface="Times New Roman"/>
                          <a:ea typeface="Times New Roman"/>
                          <a:cs typeface="+mn-cs"/>
                        </a:rPr>
                        <a:t>121 עד 180</a:t>
                      </a:r>
                      <a:endParaRPr lang="en-US" sz="2400" b="1">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pPr>
                      <a:r>
                        <a:rPr lang="he-IL" sz="2400" b="1" dirty="0">
                          <a:solidFill>
                            <a:srgbClr val="FF0000"/>
                          </a:solidFill>
                          <a:latin typeface="Times New Roman"/>
                          <a:ea typeface="Times New Roman"/>
                          <a:cs typeface="+mn-cs"/>
                        </a:rPr>
                        <a:t>1</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2</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3</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4</a:t>
                      </a:r>
                      <a:endParaRPr lang="en-US" sz="2400" b="1" dirty="0">
                        <a:solidFill>
                          <a:srgbClr val="FF0000"/>
                        </a:solidFill>
                        <a:latin typeface="Times New Roman"/>
                        <a:ea typeface="Times New Roman"/>
                        <a:cs typeface="+mn-cs"/>
                      </a:endParaRPr>
                    </a:p>
                    <a:p>
                      <a:pPr algn="r" rtl="1">
                        <a:spcAft>
                          <a:spcPts val="0"/>
                        </a:spcAft>
                      </a:pPr>
                      <a:r>
                        <a:rPr lang="he-IL" sz="2400" b="1" dirty="0">
                          <a:solidFill>
                            <a:srgbClr val="FF0000"/>
                          </a:solidFill>
                          <a:latin typeface="Times New Roman"/>
                          <a:ea typeface="Times New Roman"/>
                          <a:cs typeface="+mn-cs"/>
                        </a:rPr>
                        <a:t>משרה מלאה</a:t>
                      </a:r>
                      <a:endParaRPr lang="en-US" sz="2400" b="1" dirty="0">
                        <a:solidFill>
                          <a:srgbClr val="FF0000"/>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3554" name="Picture 2" descr="תוצאת תמונה עבור אמבולנס"/>
          <p:cNvPicPr>
            <a:picLocks noChangeAspect="1" noChangeArrowheads="1"/>
          </p:cNvPicPr>
          <p:nvPr/>
        </p:nvPicPr>
        <p:blipFill>
          <a:blip r:embed="rId3" cstate="print"/>
          <a:srcRect l="4025" t="4025" r="3388" b="3388"/>
          <a:stretch>
            <a:fillRect/>
          </a:stretch>
        </p:blipFill>
        <p:spPr bwMode="auto">
          <a:xfrm>
            <a:off x="5940152" y="2852936"/>
            <a:ext cx="1656184" cy="1656184"/>
          </a:xfrm>
          <a:prstGeom prst="rect">
            <a:avLst/>
          </a:prstGeom>
          <a:noFill/>
        </p:spPr>
      </p:pic>
      <p:pic>
        <p:nvPicPr>
          <p:cNvPr id="23556" name="Picture 4" descr="תוצאת תמונה עבור מונית"/>
          <p:cNvPicPr>
            <a:picLocks noChangeAspect="1" noChangeArrowheads="1"/>
          </p:cNvPicPr>
          <p:nvPr/>
        </p:nvPicPr>
        <p:blipFill>
          <a:blip r:embed="rId4" cstate="print"/>
          <a:srcRect l="16632" t="10251" r="19865" b="17994"/>
          <a:stretch>
            <a:fillRect/>
          </a:stretch>
        </p:blipFill>
        <p:spPr bwMode="auto">
          <a:xfrm>
            <a:off x="6444208" y="5013176"/>
            <a:ext cx="1800200" cy="1200133"/>
          </a:xfrm>
          <a:prstGeom prst="rect">
            <a:avLst/>
          </a:prstGeom>
          <a:noFill/>
        </p:spPr>
      </p:pic>
      <p:pic>
        <p:nvPicPr>
          <p:cNvPr id="23558" name="Picture 6" descr="תוצאת תמונה עבור רכב סיור ותיור"/>
          <p:cNvPicPr>
            <a:picLocks noChangeAspect="1" noChangeArrowheads="1"/>
          </p:cNvPicPr>
          <p:nvPr/>
        </p:nvPicPr>
        <p:blipFill>
          <a:blip r:embed="rId5" cstate="print"/>
          <a:srcRect/>
          <a:stretch>
            <a:fillRect/>
          </a:stretch>
        </p:blipFill>
        <p:spPr bwMode="auto">
          <a:xfrm>
            <a:off x="3995936" y="5229200"/>
            <a:ext cx="1333500" cy="952500"/>
          </a:xfrm>
          <a:prstGeom prst="rect">
            <a:avLst/>
          </a:prstGeom>
          <a:noFill/>
        </p:spPr>
      </p:pic>
      <p:pic>
        <p:nvPicPr>
          <p:cNvPr id="23560" name="Picture 8" descr="תוצאת תמונה עבור רכב ספארי "/>
          <p:cNvPicPr>
            <a:picLocks noChangeAspect="1" noChangeArrowheads="1"/>
          </p:cNvPicPr>
          <p:nvPr/>
        </p:nvPicPr>
        <p:blipFill>
          <a:blip r:embed="rId6" cstate="print"/>
          <a:srcRect l="11952" t="6930" r="3098" b="11641"/>
          <a:stretch>
            <a:fillRect/>
          </a:stretch>
        </p:blipFill>
        <p:spPr bwMode="auto">
          <a:xfrm>
            <a:off x="1763688" y="3068960"/>
            <a:ext cx="2232248" cy="1512168"/>
          </a:xfrm>
          <a:prstGeom prst="rect">
            <a:avLst/>
          </a:prstGeom>
          <a:noFill/>
        </p:spPr>
      </p:pic>
      <p:pic>
        <p:nvPicPr>
          <p:cNvPr id="23562" name="Picture 10" descr="תוצאת תמונה עבור רכב מנוף"/>
          <p:cNvPicPr>
            <a:picLocks noChangeAspect="1" noChangeArrowheads="1"/>
          </p:cNvPicPr>
          <p:nvPr/>
        </p:nvPicPr>
        <p:blipFill>
          <a:blip r:embed="rId7" cstate="print"/>
          <a:srcRect l="2864" t="12222" r="1206" b="12703"/>
          <a:stretch>
            <a:fillRect/>
          </a:stretch>
        </p:blipFill>
        <p:spPr bwMode="auto">
          <a:xfrm>
            <a:off x="611560" y="4689677"/>
            <a:ext cx="2448272" cy="157127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1000"/>
                                        <p:tgtEl>
                                          <p:spTgt spid="23554"/>
                                        </p:tgtEl>
                                      </p:cBhvr>
                                    </p:animEffect>
                                    <p:anim calcmode="lin" valueType="num">
                                      <p:cBhvr>
                                        <p:cTn id="8" dur="1000" fill="hold"/>
                                        <p:tgtEl>
                                          <p:spTgt spid="23554"/>
                                        </p:tgtEl>
                                        <p:attrNameLst>
                                          <p:attrName>ppt_x</p:attrName>
                                        </p:attrNameLst>
                                      </p:cBhvr>
                                      <p:tavLst>
                                        <p:tav tm="0">
                                          <p:val>
                                            <p:strVal val="#ppt_x"/>
                                          </p:val>
                                        </p:tav>
                                        <p:tav tm="100000">
                                          <p:val>
                                            <p:strVal val="#ppt_x"/>
                                          </p:val>
                                        </p:tav>
                                      </p:tavLst>
                                    </p:anim>
                                    <p:anim calcmode="lin" valueType="num">
                                      <p:cBhvr>
                                        <p:cTn id="9" dur="1000" fill="hold"/>
                                        <p:tgtEl>
                                          <p:spTgt spid="2355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8" presetClass="entr" presetSubtype="16" fill="hold" nodeType="afterEffect">
                                  <p:stCondLst>
                                    <p:cond delay="0"/>
                                  </p:stCondLst>
                                  <p:childTnLst>
                                    <p:set>
                                      <p:cBhvr>
                                        <p:cTn id="12" dur="1" fill="hold">
                                          <p:stCondLst>
                                            <p:cond delay="0"/>
                                          </p:stCondLst>
                                        </p:cTn>
                                        <p:tgtEl>
                                          <p:spTgt spid="23556"/>
                                        </p:tgtEl>
                                        <p:attrNameLst>
                                          <p:attrName>style.visibility</p:attrName>
                                        </p:attrNameLst>
                                      </p:cBhvr>
                                      <p:to>
                                        <p:strVal val="visible"/>
                                      </p:to>
                                    </p:set>
                                    <p:animEffect transition="in" filter="diamond(in)">
                                      <p:cBhvr>
                                        <p:cTn id="13" dur="2000"/>
                                        <p:tgtEl>
                                          <p:spTgt spid="23556"/>
                                        </p:tgtEl>
                                      </p:cBhvr>
                                    </p:animEffect>
                                  </p:childTnLst>
                                </p:cTn>
                              </p:par>
                            </p:childTnLst>
                          </p:cTn>
                        </p:par>
                        <p:par>
                          <p:cTn id="14" fill="hold">
                            <p:stCondLst>
                              <p:cond delay="3000"/>
                            </p:stCondLst>
                            <p:childTnLst>
                              <p:par>
                                <p:cTn id="15" presetID="2" presetClass="entr" presetSubtype="4" fill="hold" nodeType="afterEffect">
                                  <p:stCondLst>
                                    <p:cond delay="0"/>
                                  </p:stCondLst>
                                  <p:childTnLst>
                                    <p:set>
                                      <p:cBhvr>
                                        <p:cTn id="16" dur="1" fill="hold">
                                          <p:stCondLst>
                                            <p:cond delay="0"/>
                                          </p:stCondLst>
                                        </p:cTn>
                                        <p:tgtEl>
                                          <p:spTgt spid="23558"/>
                                        </p:tgtEl>
                                        <p:attrNameLst>
                                          <p:attrName>style.visibility</p:attrName>
                                        </p:attrNameLst>
                                      </p:cBhvr>
                                      <p:to>
                                        <p:strVal val="visible"/>
                                      </p:to>
                                    </p:set>
                                    <p:anim calcmode="lin" valueType="num">
                                      <p:cBhvr additive="base">
                                        <p:cTn id="17" dur="500" fill="hold"/>
                                        <p:tgtEl>
                                          <p:spTgt spid="23558"/>
                                        </p:tgtEl>
                                        <p:attrNameLst>
                                          <p:attrName>ppt_x</p:attrName>
                                        </p:attrNameLst>
                                      </p:cBhvr>
                                      <p:tavLst>
                                        <p:tav tm="0">
                                          <p:val>
                                            <p:strVal val="#ppt_x"/>
                                          </p:val>
                                        </p:tav>
                                        <p:tav tm="100000">
                                          <p:val>
                                            <p:strVal val="#ppt_x"/>
                                          </p:val>
                                        </p:tav>
                                      </p:tavLst>
                                    </p:anim>
                                    <p:anim calcmode="lin" valueType="num">
                                      <p:cBhvr additive="base">
                                        <p:cTn id="18" dur="500" fill="hold"/>
                                        <p:tgtEl>
                                          <p:spTgt spid="23558"/>
                                        </p:tgtEl>
                                        <p:attrNameLst>
                                          <p:attrName>ppt_y</p:attrName>
                                        </p:attrNameLst>
                                      </p:cBhvr>
                                      <p:tavLst>
                                        <p:tav tm="0">
                                          <p:val>
                                            <p:strVal val="1+#ppt_h/2"/>
                                          </p:val>
                                        </p:tav>
                                        <p:tav tm="100000">
                                          <p:val>
                                            <p:strVal val="#ppt_y"/>
                                          </p:val>
                                        </p:tav>
                                      </p:tavLst>
                                    </p:anim>
                                  </p:childTnLst>
                                </p:cTn>
                              </p:par>
                            </p:childTnLst>
                          </p:cTn>
                        </p:par>
                        <p:par>
                          <p:cTn id="19" fill="hold">
                            <p:stCondLst>
                              <p:cond delay="3500"/>
                            </p:stCondLst>
                            <p:childTnLst>
                              <p:par>
                                <p:cTn id="20" presetID="34" presetClass="entr" presetSubtype="0" fill="hold" nodeType="afterEffect">
                                  <p:stCondLst>
                                    <p:cond delay="0"/>
                                  </p:stCondLst>
                                  <p:childTnLst>
                                    <p:set>
                                      <p:cBhvr>
                                        <p:cTn id="21" dur="1" fill="hold">
                                          <p:stCondLst>
                                            <p:cond delay="0"/>
                                          </p:stCondLst>
                                        </p:cTn>
                                        <p:tgtEl>
                                          <p:spTgt spid="23560"/>
                                        </p:tgtEl>
                                        <p:attrNameLst>
                                          <p:attrName>style.visibility</p:attrName>
                                        </p:attrNameLst>
                                      </p:cBhvr>
                                      <p:to>
                                        <p:strVal val="visible"/>
                                      </p:to>
                                    </p:set>
                                    <p:anim from="(-#ppt_w/2)" to="(#ppt_x)" calcmode="lin" valueType="num">
                                      <p:cBhvr>
                                        <p:cTn id="22" dur="600" fill="hold">
                                          <p:stCondLst>
                                            <p:cond delay="0"/>
                                          </p:stCondLst>
                                        </p:cTn>
                                        <p:tgtEl>
                                          <p:spTgt spid="23560"/>
                                        </p:tgtEl>
                                        <p:attrNameLst>
                                          <p:attrName>ppt_x</p:attrName>
                                        </p:attrNameLst>
                                      </p:cBhvr>
                                    </p:anim>
                                    <p:anim from="0" to="-1.0" calcmode="lin" valueType="num">
                                      <p:cBhvr>
                                        <p:cTn id="23" dur="200" decel="50000" autoRev="1" fill="hold">
                                          <p:stCondLst>
                                            <p:cond delay="600"/>
                                          </p:stCondLst>
                                        </p:cTn>
                                        <p:tgtEl>
                                          <p:spTgt spid="23560"/>
                                        </p:tgtEl>
                                        <p:attrNameLst>
                                          <p:attrName>xshear</p:attrName>
                                        </p:attrNameLst>
                                      </p:cBhvr>
                                    </p:anim>
                                    <p:animScale>
                                      <p:cBhvr>
                                        <p:cTn id="24" dur="200" decel="100000" autoRev="1" fill="hold">
                                          <p:stCondLst>
                                            <p:cond delay="600"/>
                                          </p:stCondLst>
                                        </p:cTn>
                                        <p:tgtEl>
                                          <p:spTgt spid="23560"/>
                                        </p:tgtEl>
                                      </p:cBhvr>
                                      <p:from x="100000" y="100000"/>
                                      <p:to x="80000" y="100000"/>
                                    </p:animScale>
                                    <p:anim by="(#ppt_h/3+#ppt_w*0.1)" calcmode="lin" valueType="num">
                                      <p:cBhvr additive="sum">
                                        <p:cTn id="25" dur="200" decel="100000" autoRev="1" fill="hold">
                                          <p:stCondLst>
                                            <p:cond delay="600"/>
                                          </p:stCondLst>
                                        </p:cTn>
                                        <p:tgtEl>
                                          <p:spTgt spid="23560"/>
                                        </p:tgtEl>
                                        <p:attrNameLst>
                                          <p:attrName>ppt_x</p:attrName>
                                        </p:attrNameLst>
                                      </p:cBhvr>
                                    </p:anim>
                                  </p:childTnLst>
                                </p:cTn>
                              </p:par>
                            </p:childTnLst>
                          </p:cTn>
                        </p:par>
                        <p:par>
                          <p:cTn id="26" fill="hold">
                            <p:stCondLst>
                              <p:cond delay="4500"/>
                            </p:stCondLst>
                            <p:childTnLst>
                              <p:par>
                                <p:cTn id="27" presetID="12" presetClass="entr" presetSubtype="4" fill="hold" nodeType="afterEffect">
                                  <p:stCondLst>
                                    <p:cond delay="0"/>
                                  </p:stCondLst>
                                  <p:childTnLst>
                                    <p:set>
                                      <p:cBhvr>
                                        <p:cTn id="28" dur="1" fill="hold">
                                          <p:stCondLst>
                                            <p:cond delay="0"/>
                                          </p:stCondLst>
                                        </p:cTn>
                                        <p:tgtEl>
                                          <p:spTgt spid="23562"/>
                                        </p:tgtEl>
                                        <p:attrNameLst>
                                          <p:attrName>style.visibility</p:attrName>
                                        </p:attrNameLst>
                                      </p:cBhvr>
                                      <p:to>
                                        <p:strVal val="visible"/>
                                      </p:to>
                                    </p:set>
                                    <p:animEffect transition="in" filter="slide(fromBottom)">
                                      <p:cBhvr>
                                        <p:cTn id="29" dur="500"/>
                                        <p:tgtEl>
                                          <p:spTgt spid="23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323528" y="548680"/>
            <a:ext cx="8604448" cy="1200329"/>
          </a:xfrm>
          <a:prstGeom prst="rect">
            <a:avLst/>
          </a:prstGeom>
        </p:spPr>
        <p:txBody>
          <a:bodyPr wrap="square">
            <a:spAutoFit/>
          </a:bodyPr>
          <a:lstStyle/>
          <a:p>
            <a:pPr lvl="0" fontAlgn="base">
              <a:spcBef>
                <a:spcPct val="0"/>
              </a:spcBef>
              <a:spcAft>
                <a:spcPct val="0"/>
              </a:spcAft>
            </a:pPr>
            <a:r>
              <a:rPr lang="he-IL" sz="2400" b="1" dirty="0" smtClean="0">
                <a:solidFill>
                  <a:srgbClr val="002060"/>
                </a:solidFill>
                <a:latin typeface="Arial" pitchFamily="34" charset="0"/>
                <a:ea typeface="Times New Roman" pitchFamily="18" charset="0"/>
                <a:cs typeface="Arial" pitchFamily="34" charset="0"/>
              </a:rPr>
              <a:t>תקנה 580: העסקת קצין בטיחות</a:t>
            </a:r>
            <a:endParaRPr lang="en-US" sz="2400" b="1" dirty="0" smtClean="0">
              <a:solidFill>
                <a:srgbClr val="002060"/>
              </a:solidFill>
              <a:latin typeface="Arial" pitchFamily="34" charset="0"/>
              <a:cs typeface="Arial" pitchFamily="34" charset="0"/>
            </a:endParaRPr>
          </a:p>
          <a:p>
            <a:pPr lvl="0" eaLnBrk="0" fontAlgn="base" hangingPunct="0">
              <a:spcBef>
                <a:spcPct val="0"/>
              </a:spcBef>
              <a:spcAft>
                <a:spcPct val="0"/>
              </a:spcAft>
            </a:pPr>
            <a:r>
              <a:rPr lang="he-IL" sz="2400" b="1" dirty="0" smtClean="0">
                <a:solidFill>
                  <a:srgbClr val="002060"/>
                </a:solidFill>
                <a:latin typeface="Arial" pitchFamily="34" charset="0"/>
                <a:ea typeface="Times New Roman" pitchFamily="18" charset="0"/>
                <a:cs typeface="Arial" pitchFamily="34" charset="0"/>
              </a:rPr>
              <a:t>(א) בעל מפעל יעסיק במפעלו קצין בטיחות שיש לו </a:t>
            </a:r>
            <a:r>
              <a:rPr lang="he-IL" sz="2400" b="1" u="sng" dirty="0" smtClean="0">
                <a:solidFill>
                  <a:srgbClr val="002060"/>
                </a:solidFill>
                <a:latin typeface="Arial" pitchFamily="34" charset="0"/>
                <a:ea typeface="Times New Roman" pitchFamily="18" charset="0"/>
                <a:cs typeface="Arial" pitchFamily="34" charset="0"/>
              </a:rPr>
              <a:t>רישיון נהיגה</a:t>
            </a:r>
            <a:r>
              <a:rPr lang="he-IL" sz="2400" b="1" dirty="0" smtClean="0">
                <a:solidFill>
                  <a:srgbClr val="002060"/>
                </a:solidFill>
                <a:latin typeface="Arial" pitchFamily="34" charset="0"/>
                <a:ea typeface="Times New Roman" pitchFamily="18" charset="0"/>
                <a:cs typeface="Arial" pitchFamily="34" charset="0"/>
              </a:rPr>
              <a:t> לסוגי הרכב המופעלים במפעלו </a:t>
            </a:r>
            <a:r>
              <a:rPr lang="he-IL" sz="2400" b="1" dirty="0" smtClean="0">
                <a:solidFill>
                  <a:srgbClr val="FF0000"/>
                </a:solidFill>
                <a:latin typeface="Arial" pitchFamily="34" charset="0"/>
                <a:ea typeface="Times New Roman" pitchFamily="18" charset="0"/>
                <a:cs typeface="Arial" pitchFamily="34" charset="0"/>
              </a:rPr>
              <a:t>באישור הרשות לפי תקנה 584א</a:t>
            </a:r>
            <a:r>
              <a:rPr lang="he-IL" sz="2400" b="1" dirty="0" smtClean="0">
                <a:latin typeface="Arial" pitchFamily="34" charset="0"/>
                <a:ea typeface="Times New Roman" pitchFamily="18" charset="0"/>
                <a:cs typeface="Arial" pitchFamily="34" charset="0"/>
              </a:rPr>
              <a:t>*.</a:t>
            </a:r>
            <a:endParaRPr lang="en-US" sz="2400" b="1" dirty="0" smtClean="0">
              <a:latin typeface="Arial" pitchFamily="34" charset="0"/>
              <a:cs typeface="Arial" pitchFamily="34" charset="0"/>
            </a:endParaRPr>
          </a:p>
        </p:txBody>
      </p:sp>
      <p:sp>
        <p:nvSpPr>
          <p:cNvPr id="3" name="מלבן 2"/>
          <p:cNvSpPr/>
          <p:nvPr/>
        </p:nvSpPr>
        <p:spPr>
          <a:xfrm>
            <a:off x="971600" y="1887215"/>
            <a:ext cx="7848872" cy="461665"/>
          </a:xfrm>
          <a:prstGeom prst="rect">
            <a:avLst/>
          </a:prstGeom>
        </p:spPr>
        <p:txBody>
          <a:bodyPr wrap="square">
            <a:spAutoFit/>
          </a:bodyPr>
          <a:lstStyle/>
          <a:p>
            <a:pPr lvl="0" fontAlgn="base">
              <a:spcBef>
                <a:spcPct val="0"/>
              </a:spcBef>
              <a:spcAft>
                <a:spcPct val="0"/>
              </a:spcAft>
            </a:pPr>
            <a:r>
              <a:rPr lang="he-IL" sz="2400" b="1" dirty="0" smtClean="0">
                <a:latin typeface="Arial" pitchFamily="34" charset="0"/>
                <a:ea typeface="Times New Roman" pitchFamily="18" charset="0"/>
                <a:cs typeface="Arial" pitchFamily="34" charset="0"/>
              </a:rPr>
              <a:t>*תקנה 584א: אישור למתן שירותי בטיחות ולקבלתם</a:t>
            </a:r>
            <a:endParaRPr lang="en-US" sz="2400" b="1" dirty="0" smtClean="0">
              <a:latin typeface="Arial" pitchFamily="34" charset="0"/>
              <a:cs typeface="Arial" pitchFamily="34" charset="0"/>
            </a:endParaRPr>
          </a:p>
        </p:txBody>
      </p:sp>
      <p:sp>
        <p:nvSpPr>
          <p:cNvPr id="4" name="מלבן 3"/>
          <p:cNvSpPr/>
          <p:nvPr/>
        </p:nvSpPr>
        <p:spPr>
          <a:xfrm>
            <a:off x="755576" y="4869160"/>
            <a:ext cx="7632848" cy="461665"/>
          </a:xfrm>
          <a:prstGeom prst="rect">
            <a:avLst/>
          </a:prstGeom>
        </p:spPr>
        <p:txBody>
          <a:bodyPr wrap="square">
            <a:spAutoFit/>
          </a:bodyPr>
          <a:lstStyle/>
          <a:p>
            <a:pPr lvl="0" fontAlgn="base">
              <a:spcBef>
                <a:spcPct val="0"/>
              </a:spcBef>
              <a:spcAft>
                <a:spcPct val="0"/>
              </a:spcAft>
            </a:pPr>
            <a:r>
              <a:rPr lang="he-IL" sz="2400" b="1" dirty="0" smtClean="0">
                <a:latin typeface="Arial" pitchFamily="34" charset="0"/>
                <a:ea typeface="Times New Roman" pitchFamily="18" charset="0"/>
                <a:cs typeface="Arial" pitchFamily="34" charset="0"/>
              </a:rPr>
              <a:t>**תקנה 584ב: אישור למתן שירותי בטיחות בהיקף חלקי</a:t>
            </a:r>
            <a:endParaRPr lang="en-US" sz="2400" b="1" dirty="0" smtClean="0">
              <a:latin typeface="Arial" pitchFamily="34" charset="0"/>
              <a:cs typeface="Arial" pitchFamily="34" charset="0"/>
            </a:endParaRPr>
          </a:p>
        </p:txBody>
      </p:sp>
      <p:sp>
        <p:nvSpPr>
          <p:cNvPr id="5" name="TextBox 4"/>
          <p:cNvSpPr txBox="1"/>
          <p:nvPr/>
        </p:nvSpPr>
        <p:spPr>
          <a:xfrm>
            <a:off x="353508" y="2714144"/>
            <a:ext cx="8568952" cy="1938992"/>
          </a:xfrm>
          <a:prstGeom prst="rect">
            <a:avLst/>
          </a:prstGeom>
          <a:noFill/>
        </p:spPr>
        <p:txBody>
          <a:bodyPr wrap="square" rtlCol="1">
            <a:spAutoFit/>
          </a:bodyPr>
          <a:lstStyle/>
          <a:p>
            <a:pPr lvl="0" eaLnBrk="0" fontAlgn="base" hangingPunct="0">
              <a:spcBef>
                <a:spcPct val="0"/>
              </a:spcBef>
              <a:spcAft>
                <a:spcPct val="0"/>
              </a:spcAft>
            </a:pPr>
            <a:r>
              <a:rPr lang="he-IL" sz="2400" b="1" dirty="0" smtClean="0">
                <a:solidFill>
                  <a:srgbClr val="002060"/>
                </a:solidFill>
                <a:latin typeface="Arial" pitchFamily="34" charset="0"/>
                <a:ea typeface="Times New Roman" pitchFamily="18" charset="0"/>
                <a:cs typeface="Arial" pitchFamily="34" charset="0"/>
              </a:rPr>
              <a:t>(ב) קצין בטיחות יעמוד לרשות המפעל בלבד ולא יעסוק במפעל בכל תפקיד זולת תפקידו כקצין בטיחות, </a:t>
            </a:r>
            <a:r>
              <a:rPr lang="he-IL" sz="2400" b="1" u="sng" dirty="0" smtClean="0">
                <a:solidFill>
                  <a:srgbClr val="FF0000"/>
                </a:solidFill>
                <a:latin typeface="Arial" pitchFamily="34" charset="0"/>
                <a:ea typeface="Times New Roman" pitchFamily="18" charset="0"/>
                <a:cs typeface="Arial" pitchFamily="34" charset="0"/>
              </a:rPr>
              <a:t>ובעל המפעל לא יעסיק קצין בטיחות במפעלו בכל תפקיד זולת קצין בטיחות</a:t>
            </a:r>
            <a:r>
              <a:rPr lang="he-IL" sz="2400" b="1" dirty="0" smtClean="0">
                <a:solidFill>
                  <a:srgbClr val="FF0000"/>
                </a:solidFill>
                <a:latin typeface="Arial" pitchFamily="34" charset="0"/>
                <a:ea typeface="Times New Roman" pitchFamily="18" charset="0"/>
                <a:cs typeface="Arial" pitchFamily="34" charset="0"/>
              </a:rPr>
              <a:t>.</a:t>
            </a:r>
          </a:p>
          <a:p>
            <a:pPr eaLnBrk="0" fontAlgn="base" hangingPunct="0">
              <a:spcBef>
                <a:spcPct val="0"/>
              </a:spcBef>
              <a:spcAft>
                <a:spcPct val="0"/>
              </a:spcAft>
            </a:pPr>
            <a:r>
              <a:rPr lang="he-IL" sz="2400" b="1" dirty="0" smtClean="0">
                <a:latin typeface="Arial" pitchFamily="34" charset="0"/>
                <a:ea typeface="Times New Roman" pitchFamily="18" charset="0"/>
                <a:cs typeface="Arial" pitchFamily="34" charset="0"/>
              </a:rPr>
              <a:t>(</a:t>
            </a:r>
            <a:r>
              <a:rPr lang="he-IL" sz="2400" b="1" dirty="0" smtClean="0">
                <a:solidFill>
                  <a:srgbClr val="002060"/>
                </a:solidFill>
                <a:latin typeface="Arial" pitchFamily="34" charset="0"/>
                <a:ea typeface="Times New Roman" pitchFamily="18" charset="0"/>
                <a:cs typeface="Arial" pitchFamily="34" charset="0"/>
              </a:rPr>
              <a:t>ג) הרשות רשאית, בתנאים שתקבע, לאשר העסקת אותו קצין בטיחות ביותר ממפעל אחד </a:t>
            </a:r>
            <a:r>
              <a:rPr lang="he-IL" sz="2400" b="1" dirty="0" smtClean="0">
                <a:solidFill>
                  <a:srgbClr val="FF0000"/>
                </a:solidFill>
                <a:latin typeface="Arial" pitchFamily="34" charset="0"/>
                <a:ea typeface="Times New Roman" pitchFamily="18" charset="0"/>
                <a:cs typeface="Arial" pitchFamily="34" charset="0"/>
              </a:rPr>
              <a:t>לפי תקנה 584ב</a:t>
            </a:r>
            <a:r>
              <a:rPr lang="he-IL" sz="2400" b="1" dirty="0" smtClean="0">
                <a:latin typeface="Arial" pitchFamily="34" charset="0"/>
                <a:ea typeface="Times New Roman" pitchFamily="18" charset="0"/>
                <a:cs typeface="Arial" pitchFamily="34" charset="0"/>
              </a:rPr>
              <a:t>**.</a:t>
            </a:r>
            <a:endParaRPr lang="en-US" sz="2400" b="1"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481027"/>
            <a:ext cx="8999984"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lang="he-IL" sz="2400" b="1" dirty="0" smtClean="0">
                <a:solidFill>
                  <a:srgbClr val="002060"/>
                </a:solidFill>
                <a:latin typeface="Arial" pitchFamily="34" charset="0"/>
                <a:ea typeface="Times New Roman" pitchFamily="18" charset="0"/>
                <a:cs typeface="Arial" pitchFamily="34" charset="0"/>
              </a:rPr>
              <a:t>(ד) </a:t>
            </a:r>
            <a:r>
              <a:rPr kumimoji="0" lang="he-IL" sz="2400" b="1" i="0" u="none" strike="dblStrike" cap="none" normalizeH="0" baseline="0" dirty="0" smtClean="0">
                <a:ln>
                  <a:noFill/>
                </a:ln>
                <a:solidFill>
                  <a:srgbClr val="002060"/>
                </a:solidFill>
                <a:effectLst/>
                <a:latin typeface="Arial" pitchFamily="34" charset="0"/>
                <a:ea typeface="Times New Roman" pitchFamily="18" charset="0"/>
                <a:cs typeface="Arial" pitchFamily="34" charset="0"/>
              </a:rPr>
              <a:t>היו ברשות המפעל יותר ממאה כלי רכב או היו כלי הרכב מופעלים במקומות שונים,</a:t>
            </a:r>
            <a:r>
              <a:rPr kumimoji="0" lang="he-IL" sz="2400" b="1" i="0" u="none" strike="dblStrike" cap="none" normalizeH="0" dirty="0" smtClean="0">
                <a:ln>
                  <a:noFill/>
                </a:ln>
                <a:solidFill>
                  <a:srgbClr val="002060"/>
                </a:solidFill>
                <a:effectLst/>
                <a:latin typeface="Arial" pitchFamily="34" charset="0"/>
                <a:ea typeface="Times New Roman" pitchFamily="18" charset="0"/>
                <a:cs typeface="Arial" pitchFamily="34" charset="0"/>
              </a:rPr>
              <a:t> רשאית הרשות לקבוע למפעל הסדרי פיקוח נוספים.</a:t>
            </a: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מתן השירותים של קצין בטיחות במפעל יהיה בהיקף משרה ביחס למספר כלי הרכב בהתאם לקבוע בתוספת החמש עשרה, ו</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הרשות רשאית לקבוע למפעל הסדרי פיקוח פחותים מהקבוע בתוספת זו</a:t>
            </a:r>
            <a:r>
              <a:rPr kumimoji="0" lang="he-IL" sz="2400" b="1" i="0"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אם מתקיימים לגביו אחד או יותר מאלה ובלבד ששיעור ההפחתה כאמור בהיקף המשרה של קציני הבטיחות למפעל לא יעלה על 40% מהנקוב בתוספת: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spc="-30" normalizeH="0" dirty="0" smtClean="0">
                <a:ln>
                  <a:noFill/>
                </a:ln>
                <a:solidFill>
                  <a:srgbClr val="FF0000"/>
                </a:solidFill>
                <a:effectLst/>
                <a:latin typeface="Arial" pitchFamily="34" charset="0"/>
                <a:ea typeface="Times New Roman" pitchFamily="18" charset="0"/>
                <a:cs typeface="Arial" pitchFamily="34" charset="0"/>
              </a:rPr>
              <a:t>    </a:t>
            </a:r>
            <a:r>
              <a:rPr kumimoji="0" lang="he-IL" sz="2400" b="1" i="0" u="none" strike="noStrike" cap="none" normalizeH="0" dirty="0" smtClean="0">
                <a:ln>
                  <a:noFill/>
                </a:ln>
                <a:solidFill>
                  <a:srgbClr val="FF0000"/>
                </a:solidFill>
                <a:effectLst/>
                <a:latin typeface="Arial" pitchFamily="34" charset="0"/>
                <a:ea typeface="Times New Roman" pitchFamily="18" charset="0"/>
                <a:cs typeface="Arial" pitchFamily="34" charset="0"/>
              </a:rPr>
              <a:t>(1) בבעלות המפעל או בהחזקתו מוסך מורשה;</a:t>
            </a:r>
            <a:endParaRPr kumimoji="0" lang="en-US" sz="2400" b="1" i="0" u="none" strike="noStrike" cap="none" normalizeH="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lang="he-IL" sz="2400" b="1" dirty="0" smtClean="0">
                <a:solidFill>
                  <a:srgbClr val="FF0000"/>
                </a:solidFill>
                <a:latin typeface="Arial" pitchFamily="34" charset="0"/>
                <a:ea typeface="Times New Roman" pitchFamily="18" charset="0"/>
                <a:cs typeface="Arial" pitchFamily="34" charset="0"/>
              </a:rPr>
              <a:t>    </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(2) המפעל הוא בעלים או מחזיק של בית ספר לנהיגה</a:t>
            </a:r>
            <a:r>
              <a:rPr lang="he-IL" sz="2400" b="1" dirty="0" smtClean="0">
                <a:solidFill>
                  <a:srgbClr val="FF0000"/>
                </a:solidFill>
                <a:latin typeface="Arial" pitchFamily="34" charset="0"/>
                <a:ea typeface="Times New Roman" pitchFamily="18" charset="0"/>
                <a:cs typeface="Arial" pitchFamily="34" charset="0"/>
              </a:rPr>
              <a:t> </a:t>
            </a:r>
            <a:endPar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p:txBody>
      </p:sp>
      <p:sp>
        <p:nvSpPr>
          <p:cNvPr id="3" name="TextBox 2"/>
          <p:cNvSpPr txBox="1"/>
          <p:nvPr/>
        </p:nvSpPr>
        <p:spPr>
          <a:xfrm>
            <a:off x="72008" y="4365104"/>
            <a:ext cx="8964488" cy="1938992"/>
          </a:xfrm>
          <a:prstGeom prst="rect">
            <a:avLst/>
          </a:prstGeom>
          <a:noFill/>
        </p:spPr>
        <p:txBody>
          <a:bodyPr wrap="square" rtlCol="1">
            <a:spAutoFit/>
          </a:bodyPr>
          <a:lstStyle/>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(ה) על אף האמור בתקנת משנה (ד) ובתוספת החמש עשרה, </a:t>
            </a:r>
            <a:r>
              <a:rPr lang="he-IL" sz="2400" b="1" u="sng" dirty="0" smtClean="0">
                <a:solidFill>
                  <a:srgbClr val="FF0000"/>
                </a:solidFill>
                <a:latin typeface="Arial" pitchFamily="34" charset="0"/>
                <a:ea typeface="Times New Roman" pitchFamily="18" charset="0"/>
                <a:cs typeface="Arial" pitchFamily="34" charset="0"/>
              </a:rPr>
              <a:t>לגבי רכב השכרה ורכב החכר מסוג 1</a:t>
            </a:r>
            <a:r>
              <a:rPr lang="en-US" sz="2400" b="1" u="sng" dirty="0" smtClean="0">
                <a:solidFill>
                  <a:srgbClr val="FF0000"/>
                </a:solidFill>
                <a:latin typeface="Arial" pitchFamily="34" charset="0"/>
                <a:ea typeface="Times New Roman" pitchFamily="18" charset="0"/>
                <a:cs typeface="Arial" pitchFamily="34" charset="0"/>
              </a:rPr>
              <a:t>M</a:t>
            </a:r>
            <a:r>
              <a:rPr lang="he-IL" sz="2400" b="1" u="sng" dirty="0" smtClean="0">
                <a:solidFill>
                  <a:srgbClr val="FF0000"/>
                </a:solidFill>
                <a:latin typeface="Arial" pitchFamily="34" charset="0"/>
                <a:ea typeface="Times New Roman" pitchFamily="18" charset="0"/>
                <a:cs typeface="Arial" pitchFamily="34" charset="0"/>
              </a:rPr>
              <a:t> שבבעלות מפעל שהוא משרד להסעות בעל רישיון לשירות השכרת רכב</a:t>
            </a:r>
            <a:r>
              <a:rPr lang="he-IL" sz="2400" b="1" dirty="0" smtClean="0">
                <a:solidFill>
                  <a:srgbClr val="FF0000"/>
                </a:solidFill>
                <a:latin typeface="Arial" pitchFamily="34" charset="0"/>
                <a:ea typeface="Times New Roman" pitchFamily="18" charset="0"/>
                <a:cs typeface="Arial" pitchFamily="34" charset="0"/>
              </a:rPr>
              <a:t>, ושנמצא בחזקת המפעל, מתן השירותים של קצין הבטיחות יהיה בהיקף משרה ביחס של </a:t>
            </a:r>
            <a:r>
              <a:rPr lang="he-IL" sz="2400" b="1" u="sng" dirty="0" smtClean="0">
                <a:solidFill>
                  <a:srgbClr val="FF0000"/>
                </a:solidFill>
                <a:latin typeface="Arial" pitchFamily="34" charset="0"/>
                <a:ea typeface="Times New Roman" pitchFamily="18" charset="0"/>
                <a:cs typeface="Arial" pitchFamily="34" charset="0"/>
              </a:rPr>
              <a:t>קצין בטיחות אחד לכל מספר של נהגים עד 250.</a:t>
            </a:r>
            <a:endParaRPr lang="he-IL" sz="2400" b="1" u="sng" dirty="0" smtClean="0">
              <a:solidFill>
                <a:srgbClr val="FF0000"/>
              </a:solidFill>
              <a:latin typeface="Arial" pitchFamily="34" charset="0"/>
              <a:cs typeface="Arial" pitchFamily="34" charset="0"/>
            </a:endParaRPr>
          </a:p>
        </p:txBody>
      </p:sp>
      <p:pic>
        <p:nvPicPr>
          <p:cNvPr id="1026" name="Picture 2"/>
          <p:cNvPicPr>
            <a:picLocks noChangeAspect="1" noChangeArrowheads="1"/>
          </p:cNvPicPr>
          <p:nvPr/>
        </p:nvPicPr>
        <p:blipFill>
          <a:blip r:embed="rId2" cstate="print"/>
          <a:srcRect l="31265" t="13407" r="32208" b="20641"/>
          <a:stretch>
            <a:fillRect/>
          </a:stretch>
        </p:blipFill>
        <p:spPr bwMode="auto">
          <a:xfrm>
            <a:off x="1403648" y="3429000"/>
            <a:ext cx="648072" cy="657891"/>
          </a:xfrm>
          <a:prstGeom prst="rect">
            <a:avLst/>
          </a:prstGeom>
          <a:noFill/>
          <a:ln w="9525">
            <a:noFill/>
            <a:miter lim="800000"/>
            <a:headEnd/>
            <a:tailEnd/>
          </a:ln>
        </p:spPr>
      </p:pic>
      <p:sp>
        <p:nvSpPr>
          <p:cNvPr id="5" name="TextBox 4"/>
          <p:cNvSpPr txBox="1"/>
          <p:nvPr/>
        </p:nvSpPr>
        <p:spPr>
          <a:xfrm>
            <a:off x="2051720" y="3861048"/>
            <a:ext cx="3312368" cy="369332"/>
          </a:xfrm>
          <a:prstGeom prst="rect">
            <a:avLst/>
          </a:prstGeom>
          <a:noFill/>
        </p:spPr>
        <p:txBody>
          <a:bodyPr wrap="square" rtlCol="1">
            <a:spAutoFit/>
          </a:bodyPr>
          <a:lstStyle/>
          <a:p>
            <a:r>
              <a:rPr lang="he-IL" b="1" dirty="0" smtClean="0">
                <a:latin typeface="Guttman Yad-Brush" pitchFamily="2" charset="-79"/>
                <a:cs typeface="Guttman Yad-Brush" pitchFamily="2" charset="-79"/>
              </a:rPr>
              <a:t>(חברת אוטובוסים, למשל)</a:t>
            </a:r>
            <a:endParaRPr lang="he-IL" b="1" dirty="0">
              <a:latin typeface="Guttman Yad-Brush" pitchFamily="2" charset="-79"/>
              <a:cs typeface="Guttman Yad-Brush"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0" fill="hold"/>
                                        <p:tgtEl>
                                          <p:spTgt spid="1026"/>
                                        </p:tgtEl>
                                        <p:attrNameLst>
                                          <p:attrName>ppt_w</p:attrName>
                                        </p:attrNameLst>
                                      </p:cBhvr>
                                      <p:tavLst>
                                        <p:tav tm="0">
                                          <p:val>
                                            <p:fltVal val="0"/>
                                          </p:val>
                                        </p:tav>
                                        <p:tav tm="100000">
                                          <p:val>
                                            <p:strVal val="#ppt_w"/>
                                          </p:val>
                                        </p:tav>
                                      </p:tavLst>
                                    </p:anim>
                                    <p:anim calcmode="lin" valueType="num">
                                      <p:cBhvr>
                                        <p:cTn id="8" dur="5000" fill="hold"/>
                                        <p:tgtEl>
                                          <p:spTgt spid="1026"/>
                                        </p:tgtEl>
                                        <p:attrNameLst>
                                          <p:attrName>ppt_h</p:attrName>
                                        </p:attrNameLst>
                                      </p:cBhvr>
                                      <p:tavLst>
                                        <p:tav tm="0">
                                          <p:val>
                                            <p:fltVal val="0"/>
                                          </p:val>
                                        </p:tav>
                                        <p:tav tm="100000">
                                          <p:val>
                                            <p:strVal val="#ppt_h"/>
                                          </p:val>
                                        </p:tav>
                                      </p:tavLst>
                                    </p:anim>
                                    <p:anim calcmode="lin" valueType="num">
                                      <p:cBhvr>
                                        <p:cTn id="9" dur="5000" fill="hold"/>
                                        <p:tgtEl>
                                          <p:spTgt spid="1026"/>
                                        </p:tgtEl>
                                        <p:attrNameLst>
                                          <p:attrName>ppt_x</p:attrName>
                                        </p:attrNameLst>
                                      </p:cBhvr>
                                      <p:tavLst>
                                        <p:tav tm="0" fmla="#ppt_x+(cos(-2*pi*(1-$))*-#ppt_x-sin(-2*pi*(1-$))*(1-#ppt_y))*(1-$)">
                                          <p:val>
                                            <p:fltVal val="0"/>
                                          </p:val>
                                        </p:tav>
                                        <p:tav tm="100000">
                                          <p:val>
                                            <p:fltVal val="1"/>
                                          </p:val>
                                        </p:tav>
                                      </p:tavLst>
                                    </p:anim>
                                    <p:anim calcmode="lin" valueType="num">
                                      <p:cBhvr>
                                        <p:cTn id="10" dur="5000" fill="hold"/>
                                        <p:tgtEl>
                                          <p:spTgt spid="102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0"/>
                            </p:stCondLst>
                            <p:childTnLst>
                              <p:par>
                                <p:cTn id="12" presetID="34"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from="(-#ppt_w/2)" to="(#ppt_x)" calcmode="lin" valueType="num">
                                      <p:cBhvr>
                                        <p:cTn id="14" dur="600" fill="hold">
                                          <p:stCondLst>
                                            <p:cond delay="0"/>
                                          </p:stCondLst>
                                        </p:cTn>
                                        <p:tgtEl>
                                          <p:spTgt spid="5"/>
                                        </p:tgtEl>
                                        <p:attrNameLst>
                                          <p:attrName>ppt_x</p:attrName>
                                        </p:attrNameLst>
                                      </p:cBhvr>
                                    </p:anim>
                                    <p:anim from="0" to="-1.0" calcmode="lin" valueType="num">
                                      <p:cBhvr>
                                        <p:cTn id="15" dur="200" decel="50000" autoRev="1" fill="hold">
                                          <p:stCondLst>
                                            <p:cond delay="600"/>
                                          </p:stCondLst>
                                        </p:cTn>
                                        <p:tgtEl>
                                          <p:spTgt spid="5"/>
                                        </p:tgtEl>
                                        <p:attrNameLst>
                                          <p:attrName>xshear</p:attrName>
                                        </p:attrNameLst>
                                      </p:cBhvr>
                                    </p:anim>
                                    <p:animScale>
                                      <p:cBhvr>
                                        <p:cTn id="16" dur="200" decel="100000" autoRev="1" fill="hold">
                                          <p:stCondLst>
                                            <p:cond delay="600"/>
                                          </p:stCondLst>
                                        </p:cTn>
                                        <p:tgtEl>
                                          <p:spTgt spid="5"/>
                                        </p:tgtEl>
                                      </p:cBhvr>
                                      <p:from x="100000" y="100000"/>
                                      <p:to x="80000" y="100000"/>
                                    </p:animScale>
                                    <p:anim by="(#ppt_h/3+#ppt_w*0.1)" calcmode="lin" valueType="num">
                                      <p:cBhvr additive="sum">
                                        <p:cTn id="17" dur="200" decel="100000" autoRev="1" fill="hold">
                                          <p:stCondLst>
                                            <p:cond delay="600"/>
                                          </p:stCondLst>
                                        </p:cTn>
                                        <p:tgtEl>
                                          <p:spTgt spid="5"/>
                                        </p:tgtEl>
                                        <p:attrNameLst>
                                          <p:attrName>ppt_x</p:attrName>
                                        </p:attrNameLst>
                                      </p:cBhvr>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107504" y="112564"/>
            <a:ext cx="8856984"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תקנה 581: חובת הודעה</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(א) </a:t>
            </a:r>
            <a:r>
              <a:rPr kumimoji="0" lang="he-IL" sz="2400" b="1" i="0" u="sng" strike="noStrike" cap="none" normalizeH="0" baseline="0" dirty="0" smtClean="0">
                <a:ln>
                  <a:noFill/>
                </a:ln>
                <a:solidFill>
                  <a:srgbClr val="002060"/>
                </a:solidFill>
                <a:effectLst/>
                <a:latin typeface="Arial" pitchFamily="34" charset="0"/>
                <a:ea typeface="Times New Roman" pitchFamily="18" charset="0"/>
                <a:cs typeface="Arial" pitchFamily="34" charset="0"/>
              </a:rPr>
              <a:t>בעל מפעל</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יודיע לרשות בכתב על סיום קבלת שירותי בטיחות מקצין בטיחות במפעלו, 30 ימים לפחות לפני הסיום,</a:t>
            </a:r>
            <a:r>
              <a:rPr kumimoji="0" lang="he-IL"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או מיד עם היוודע לו דבר סיום קבלת השירותים, לפי המוקדם מביניהם; </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בהודעה יפרט בעל המפעל את שמו ופרטיו האישיים של קצין הבטיחות וכן את פרטי כתב הסמכתו. </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p:txBody>
      </p:sp>
      <p:sp>
        <p:nvSpPr>
          <p:cNvPr id="3" name="TextBox 2"/>
          <p:cNvSpPr txBox="1"/>
          <p:nvPr/>
        </p:nvSpPr>
        <p:spPr>
          <a:xfrm>
            <a:off x="0" y="2492896"/>
            <a:ext cx="8964488" cy="3046988"/>
          </a:xfrm>
          <a:prstGeom prst="rect">
            <a:avLst/>
          </a:prstGeom>
          <a:noFill/>
        </p:spPr>
        <p:txBody>
          <a:bodyPr wrap="square" rtlCol="1">
            <a:spAutoFit/>
          </a:bodyPr>
          <a:lstStyle/>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(ב) </a:t>
            </a:r>
            <a:r>
              <a:rPr lang="he-IL" sz="2400" b="1" u="sng" dirty="0" smtClean="0">
                <a:solidFill>
                  <a:srgbClr val="FF0000"/>
                </a:solidFill>
                <a:latin typeface="Arial" pitchFamily="34" charset="0"/>
                <a:ea typeface="Times New Roman" pitchFamily="18" charset="0"/>
                <a:cs typeface="Arial" pitchFamily="34" charset="0"/>
              </a:rPr>
              <a:t>בעל מפעל</a:t>
            </a:r>
            <a:r>
              <a:rPr lang="he-IL" sz="2400" b="1" dirty="0" smtClean="0">
                <a:solidFill>
                  <a:srgbClr val="FF0000"/>
                </a:solidFill>
                <a:latin typeface="Arial" pitchFamily="34" charset="0"/>
                <a:ea typeface="Times New Roman" pitchFamily="18" charset="0"/>
                <a:cs typeface="Arial" pitchFamily="34" charset="0"/>
              </a:rPr>
              <a:t> יודיע בכתב לרשות על אי-קבלת שירותי בטיחות בשל היעדרות של קצין הבטיחות העולה על 30 ימים ויודיע מי קצין הבטיחות שיחליפו במפעל בתקופת ההיעדרות כאמור. </a:t>
            </a:r>
            <a:endParaRPr lang="en-US" sz="2400" b="1"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(ג) </a:t>
            </a:r>
            <a:r>
              <a:rPr lang="he-IL" sz="2400" b="1" u="sng" dirty="0" smtClean="0">
                <a:solidFill>
                  <a:srgbClr val="FF0000"/>
                </a:solidFill>
                <a:latin typeface="Arial" pitchFamily="34" charset="0"/>
                <a:ea typeface="Times New Roman" pitchFamily="18" charset="0"/>
                <a:cs typeface="Arial" pitchFamily="34" charset="0"/>
              </a:rPr>
              <a:t>קצין בטיחות</a:t>
            </a:r>
            <a:r>
              <a:rPr lang="he-IL" sz="2400" b="1" dirty="0" smtClean="0">
                <a:solidFill>
                  <a:srgbClr val="FF0000"/>
                </a:solidFill>
                <a:latin typeface="Arial" pitchFamily="34" charset="0"/>
                <a:ea typeface="Times New Roman" pitchFamily="18" charset="0"/>
                <a:cs typeface="Arial" pitchFamily="34" charset="0"/>
              </a:rPr>
              <a:t> יודיע בכתב לרשות על הפסקת מתן שירותי בטיחות למפעל, 30 ימים לפני סיום תפקידו, וכן יודיע על היעדרות העולה על 30 ימים; בלי לגרוע מהאמור בכל תקופת היעדרות יוודא </a:t>
            </a:r>
            <a:r>
              <a:rPr lang="he-IL" sz="2400" b="1" u="sng" dirty="0" smtClean="0">
                <a:solidFill>
                  <a:srgbClr val="FF0000"/>
                </a:solidFill>
                <a:latin typeface="Arial" pitchFamily="34" charset="0"/>
                <a:ea typeface="Times New Roman" pitchFamily="18" charset="0"/>
                <a:cs typeface="Arial" pitchFamily="34" charset="0"/>
              </a:rPr>
              <a:t>בעל המפעל</a:t>
            </a:r>
            <a:r>
              <a:rPr lang="he-IL" sz="2400" b="1" dirty="0" smtClean="0">
                <a:solidFill>
                  <a:srgbClr val="FF0000"/>
                </a:solidFill>
                <a:latin typeface="Arial" pitchFamily="34" charset="0"/>
                <a:ea typeface="Times New Roman" pitchFamily="18" charset="0"/>
                <a:cs typeface="Arial" pitchFamily="34" charset="0"/>
              </a:rPr>
              <a:t> כי הסדרי הבטיחות מתקיימים כתקנם בתקופת היעדרותו של קצין הבטיחות. </a:t>
            </a:r>
            <a:endParaRPr lang="en-US" sz="2400" b="1" dirty="0" smtClean="0">
              <a:solidFill>
                <a:srgbClr val="FF0000"/>
              </a:solidFill>
              <a:latin typeface="Arial" pitchFamily="34" charset="0"/>
              <a:cs typeface="Arial" pitchFamily="34" charset="0"/>
            </a:endParaRPr>
          </a:p>
        </p:txBody>
      </p:sp>
      <p:sp>
        <p:nvSpPr>
          <p:cNvPr id="4" name="TextBox 3"/>
          <p:cNvSpPr txBox="1"/>
          <p:nvPr/>
        </p:nvSpPr>
        <p:spPr>
          <a:xfrm>
            <a:off x="179512" y="5541039"/>
            <a:ext cx="8820472" cy="1200329"/>
          </a:xfrm>
          <a:prstGeom prst="rect">
            <a:avLst/>
          </a:prstGeom>
          <a:noFill/>
        </p:spPr>
        <p:txBody>
          <a:bodyPr wrap="square" rtlCol="1">
            <a:spAutoFit/>
          </a:bodyPr>
          <a:lstStyle/>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(ד) הודיע בעל מפעל או קצין בטיחות על סיום מתן שירותים מקצין הבטיחות כאמור בתקנה זו, תבטל הרשות את האישור שנתנה לבעל המפעל לפי תקנה 584א.</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188640"/>
            <a:ext cx="9073008"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תקנה 582: מתן כתב הסמכה</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לא יינתן כתב הסמכה לאדם, אלא אם הוכיח להנחת דעתה של הרשות כל אלה:</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(1) הוא סיים שתים עשרה שנות לימוד </a:t>
            </a:r>
            <a:r>
              <a:rPr kumimoji="0" lang="he-IL" sz="2400" b="1" i="0" u="none" cap="none" normalizeH="0" baseline="0" dirty="0" smtClean="0">
                <a:ln>
                  <a:noFill/>
                </a:ln>
                <a:solidFill>
                  <a:srgbClr val="002060"/>
                </a:solidFill>
                <a:effectLst/>
                <a:latin typeface="Arial" pitchFamily="34" charset="0"/>
                <a:ea typeface="Times New Roman" pitchFamily="18" charset="0"/>
                <a:cs typeface="Arial" pitchFamily="34" charset="0"/>
              </a:rPr>
              <a:t>לפחות</a:t>
            </a:r>
            <a:r>
              <a:rPr kumimoji="0" lang="he-IL" sz="2400" b="1" i="0" u="none" cap="none" normalizeH="0" dirty="0" smtClean="0">
                <a:ln>
                  <a:noFill/>
                </a:ln>
                <a:solidFill>
                  <a:srgbClr val="002060"/>
                </a:solidFill>
                <a:effectLst/>
                <a:latin typeface="Arial" pitchFamily="34" charset="0"/>
                <a:ea typeface="Times New Roman" pitchFamily="18" charset="0"/>
                <a:cs typeface="Arial" pitchFamily="34" charset="0"/>
              </a:rPr>
              <a:t> </a:t>
            </a:r>
            <a:r>
              <a:rPr kumimoji="0" lang="he-IL" sz="2400" b="1" i="0" u="none" strike="dblStrike" cap="none" normalizeH="0" dirty="0" smtClean="0">
                <a:ln>
                  <a:noFill/>
                </a:ln>
                <a:solidFill>
                  <a:srgbClr val="002060"/>
                </a:solidFill>
                <a:effectLst/>
                <a:latin typeface="Arial" pitchFamily="34" charset="0"/>
                <a:ea typeface="Times New Roman" pitchFamily="18" charset="0"/>
                <a:cs typeface="Arial" pitchFamily="34" charset="0"/>
              </a:rPr>
              <a:t>מהן 3 שנים מכונאות רכב...</a:t>
            </a:r>
            <a:endParaRPr kumimoji="0" lang="en-US" sz="2400" b="1" i="0" u="none" strike="dbl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(2) הוא תושב ישראל.</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(3) הוא עסק במשך שלוש שנים רצופות באחד מהמקצועות בתחום התחבורה שקבעה הרשות </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וכן בידו תעודת הנדסאי מכונות בעל התמחות לרכב או תעודת טכנאי מכונות רכב או </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סוג 2 במכונאות רכב מאת משרד העבודה והרווחה </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או שהשלים קורס מקביל שאישרה הרשות </a:t>
            </a:r>
            <a:r>
              <a:rPr kumimoji="0" lang="he-IL" sz="2400" b="1" i="0" u="none" strike="noStrike" cap="none" normalizeH="0" baseline="0" dirty="0" smtClean="0">
                <a:ln>
                  <a:noFill/>
                </a:ln>
                <a:effectLst/>
                <a:latin typeface="Arial" pitchFamily="34" charset="0"/>
                <a:ea typeface="Times New Roman" pitchFamily="18" charset="0"/>
                <a:cs typeface="Arial" pitchFamily="34" charset="0"/>
              </a:rPr>
              <a:t>(מכינה)</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(4) הוא בעל רישיון נהיגה דרגה 1</a:t>
            </a:r>
            <a:r>
              <a:rPr kumimoji="0" lang="en-US"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C</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ומעלה, </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ונוסף על כך עבר בהצלחה מבחן עיוני לרישיון נהיגה מדרגה זו ומעלה בתקופה של שישה חודשים קודם למועד הגשת הבקשה למתן כתב הסמכה והמציא לרשות אישור על כך;</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(5) לא נתקיים בו האמור בתקנה 15ב </a:t>
            </a:r>
            <a:r>
              <a:rPr kumimoji="0" lang="he-IL" sz="2400" b="1" i="0" u="none" strike="noStrike" cap="none" normalizeH="0" baseline="0" dirty="0" smtClean="0">
                <a:ln>
                  <a:noFill/>
                </a:ln>
                <a:effectLst/>
                <a:latin typeface="Arial" pitchFamily="34" charset="0"/>
                <a:ea typeface="Times New Roman" pitchFamily="18" charset="0"/>
                <a:cs typeface="Arial" pitchFamily="34" charset="0"/>
              </a:rPr>
              <a:t>("תעודת יושר")</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(6) סיים בהצלחה קורס לקציני בטיחות, מאושר על ידי הרשות ובהתאם לתכנית לימודים שאושרה על ידיה;</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0" y="188640"/>
            <a:ext cx="8964488" cy="3416320"/>
          </a:xfrm>
          <a:prstGeom prst="rect">
            <a:avLst/>
          </a:prstGeom>
        </p:spPr>
        <p:txBody>
          <a:bodyPr wrap="square">
            <a:spAutoFit/>
          </a:bodyPr>
          <a:lstStyle/>
          <a:p>
            <a:pPr lvl="0" eaLnBrk="0" fontAlgn="base" hangingPunct="0">
              <a:spcBef>
                <a:spcPct val="0"/>
              </a:spcBef>
              <a:spcAft>
                <a:spcPct val="0"/>
              </a:spcAft>
            </a:pPr>
            <a:r>
              <a:rPr lang="he-IL" sz="2400" b="1" dirty="0" smtClean="0">
                <a:solidFill>
                  <a:srgbClr val="002060"/>
                </a:solidFill>
                <a:latin typeface="Arial" pitchFamily="34" charset="0"/>
                <a:ea typeface="Times New Roman" pitchFamily="18" charset="0"/>
                <a:cs typeface="Arial" pitchFamily="34" charset="0"/>
              </a:rPr>
              <a:t>(7) עמד בהצלחה בבחינות לקציני בטיחות בהתאם לתכנית בחינות שנקבעה או אושרה על ידי הרשות.</a:t>
            </a:r>
            <a:endParaRPr lang="en-US" sz="2400" b="1" dirty="0" smtClean="0">
              <a:solidFill>
                <a:srgbClr val="002060"/>
              </a:solidFill>
              <a:latin typeface="Arial" pitchFamily="34" charset="0"/>
              <a:cs typeface="Arial" pitchFamily="34" charset="0"/>
            </a:endParaRPr>
          </a:p>
          <a:p>
            <a:pPr lvl="0" eaLnBrk="0" fontAlgn="base" hangingPunct="0">
              <a:spcBef>
                <a:spcPct val="0"/>
              </a:spcBef>
              <a:spcAft>
                <a:spcPct val="0"/>
              </a:spcAft>
            </a:pPr>
            <a:r>
              <a:rPr lang="he-IL" sz="2400" b="1" spc="-30" dirty="0" smtClean="0">
                <a:solidFill>
                  <a:srgbClr val="002060"/>
                </a:solidFill>
                <a:latin typeface="Arial" pitchFamily="34" charset="0"/>
                <a:ea typeface="Times New Roman" pitchFamily="18" charset="0"/>
                <a:cs typeface="Arial" pitchFamily="34" charset="0"/>
              </a:rPr>
              <a:t>(8)</a:t>
            </a:r>
            <a:r>
              <a:rPr lang="he-IL" sz="2400" b="1" spc="-30" dirty="0" smtClean="0">
                <a:solidFill>
                  <a:srgbClr val="FF0000"/>
                </a:solidFill>
                <a:latin typeface="Arial" pitchFamily="34" charset="0"/>
                <a:ea typeface="Times New Roman" pitchFamily="18" charset="0"/>
                <a:cs typeface="Arial" pitchFamily="34" charset="0"/>
              </a:rPr>
              <a:t>(א) </a:t>
            </a:r>
            <a:r>
              <a:rPr lang="he-IL" sz="2400" b="1" spc="-30" dirty="0" smtClean="0">
                <a:solidFill>
                  <a:srgbClr val="002060"/>
                </a:solidFill>
                <a:latin typeface="Arial" pitchFamily="34" charset="0"/>
                <a:ea typeface="Times New Roman" pitchFamily="18" charset="0"/>
                <a:cs typeface="Arial" pitchFamily="34" charset="0"/>
              </a:rPr>
              <a:t>עמד בהצלחה במבחן אישיות </a:t>
            </a:r>
            <a:r>
              <a:rPr lang="he-IL" sz="2400" b="1" spc="-30" dirty="0" smtClean="0">
                <a:solidFill>
                  <a:srgbClr val="FF0000"/>
                </a:solidFill>
                <a:latin typeface="Arial" pitchFamily="34" charset="0"/>
                <a:ea typeface="Times New Roman" pitchFamily="18" charset="0"/>
                <a:cs typeface="Arial" pitchFamily="34" charset="0"/>
              </a:rPr>
              <a:t>לקציני בטיחות שאושר על ידי הרשות.</a:t>
            </a:r>
            <a:endParaRPr lang="en-US" sz="2400" b="1" spc="-30"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he-IL" sz="2400" b="1" dirty="0" smtClean="0">
                <a:solidFill>
                  <a:srgbClr val="002060"/>
                </a:solidFill>
                <a:latin typeface="Arial" pitchFamily="34" charset="0"/>
                <a:ea typeface="Times New Roman" pitchFamily="18" charset="0"/>
                <a:cs typeface="Arial" pitchFamily="34" charset="0"/>
              </a:rPr>
              <a:t>    </a:t>
            </a:r>
            <a:r>
              <a:rPr lang="he-IL" sz="2400" b="1" spc="-20" dirty="0" smtClean="0">
                <a:solidFill>
                  <a:srgbClr val="FF0000"/>
                </a:solidFill>
                <a:latin typeface="Arial" pitchFamily="34" charset="0"/>
                <a:ea typeface="Times New Roman" pitchFamily="18" charset="0"/>
                <a:cs typeface="Arial" pitchFamily="34" charset="0"/>
              </a:rPr>
              <a:t>(ב) לא יתקבל אדם לקורס קציני בטיחות כאמור בתקנת משנה (6) </a:t>
            </a: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אלא אם כן הוכיח להנחת דעת הרשות עמידה בהוראות תקנות משנה      </a:t>
            </a: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(1) עד (3</a:t>
            </a:r>
            <a:r>
              <a:rPr lang="he-IL" sz="2400" b="1" dirty="0" smtClean="0">
                <a:solidFill>
                  <a:srgbClr val="FF0000"/>
                </a:solidFill>
                <a:latin typeface="Arial" pitchFamily="34" charset="0"/>
                <a:ea typeface="Times New Roman" pitchFamily="18" charset="0"/>
                <a:cs typeface="Arial" pitchFamily="34" charset="0"/>
              </a:rPr>
              <a:t>) </a:t>
            </a:r>
            <a:r>
              <a:rPr lang="he-IL" sz="2000" b="1" dirty="0" smtClean="0">
                <a:latin typeface="Arial" pitchFamily="34" charset="0"/>
                <a:ea typeface="Times New Roman" pitchFamily="18" charset="0"/>
                <a:cs typeface="Arial" pitchFamily="34" charset="0"/>
              </a:rPr>
              <a:t>(שהם 12 שנות לימוד, תושב ישראל ובעל מקצוע ברכב כנדרש)</a:t>
            </a:r>
            <a:r>
              <a:rPr lang="he-IL" sz="2400" b="1" dirty="0" smtClean="0">
                <a:solidFill>
                  <a:srgbClr val="FF0000"/>
                </a:solidFill>
                <a:latin typeface="Arial" pitchFamily="34" charset="0"/>
                <a:ea typeface="Times New Roman" pitchFamily="18" charset="0"/>
                <a:cs typeface="Arial" pitchFamily="34" charset="0"/>
              </a:rPr>
              <a:t>.</a:t>
            </a:r>
            <a:endParaRPr lang="en-US" sz="2400" b="1"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(ג) עמד מבקש בתנאים המפורטים בתקנת משנה (א), רשאית הרשות </a:t>
            </a: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לתת לו כתב הסמכה בהתאם לדרגה שלרישיון הנהיגה שבידיו ובלבד   </a:t>
            </a: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שהשלים את ההכשרה המתאימה לאותה דרגה. </a:t>
            </a:r>
            <a:endParaRPr lang="en-US" sz="2400" b="1" dirty="0" smtClean="0">
              <a:solidFill>
                <a:srgbClr val="FF0000"/>
              </a:solidFill>
              <a:latin typeface="Arial" pitchFamily="34" charset="0"/>
              <a:cs typeface="Arial" pitchFamily="34" charset="0"/>
            </a:endParaRPr>
          </a:p>
        </p:txBody>
      </p:sp>
      <p:sp>
        <p:nvSpPr>
          <p:cNvPr id="6" name="TextBox 5"/>
          <p:cNvSpPr txBox="1"/>
          <p:nvPr/>
        </p:nvSpPr>
        <p:spPr>
          <a:xfrm>
            <a:off x="-29980" y="3501008"/>
            <a:ext cx="8711952" cy="1200329"/>
          </a:xfrm>
          <a:prstGeom prst="rect">
            <a:avLst/>
          </a:prstGeom>
          <a:noFill/>
        </p:spPr>
        <p:txBody>
          <a:bodyPr wrap="square" rtlCol="1">
            <a:spAutoFit/>
          </a:bodyPr>
          <a:lstStyle/>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(ד) על קצין הבטיחות לעבור השתלמות מקצועית, שתוכנה אושר על </a:t>
            </a: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ידי הרשות, אחת לשנה, וכן לעבור כל השתלמות מקצועית נוספת כפי שתורה לו הרשות.</a:t>
            </a:r>
            <a:endParaRPr lang="he-IL" sz="2400" b="1" dirty="0" smtClean="0">
              <a:solidFill>
                <a:srgbClr val="FF0000"/>
              </a:solidFill>
              <a:latin typeface="Arial" pitchFamily="34" charset="0"/>
              <a:cs typeface="Arial" pitchFamily="34" charset="0"/>
            </a:endParaRPr>
          </a:p>
        </p:txBody>
      </p:sp>
      <p:pic>
        <p:nvPicPr>
          <p:cNvPr id="17410" name="Picture 2" descr="תוצאת תמונה עבור יום השתלמות קציני בטיחות"/>
          <p:cNvPicPr>
            <a:picLocks noChangeAspect="1" noChangeArrowheads="1"/>
          </p:cNvPicPr>
          <p:nvPr/>
        </p:nvPicPr>
        <p:blipFill>
          <a:blip r:embed="rId2" cstate="print"/>
          <a:srcRect t="12600" r="2351" b="13901"/>
          <a:stretch>
            <a:fillRect/>
          </a:stretch>
        </p:blipFill>
        <p:spPr bwMode="auto">
          <a:xfrm>
            <a:off x="1187624" y="4365104"/>
            <a:ext cx="4464496" cy="25202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ntr" presetSubtype="16" fill="hold" nodeType="afterEffect">
                                  <p:stCondLst>
                                    <p:cond delay="0"/>
                                  </p:stCondLst>
                                  <p:childTnLst>
                                    <p:set>
                                      <p:cBhvr>
                                        <p:cTn id="11" dur="1" fill="hold">
                                          <p:stCondLst>
                                            <p:cond delay="0"/>
                                          </p:stCondLst>
                                        </p:cTn>
                                        <p:tgtEl>
                                          <p:spTgt spid="17410"/>
                                        </p:tgtEl>
                                        <p:attrNameLst>
                                          <p:attrName>style.visibility</p:attrName>
                                        </p:attrNameLst>
                                      </p:cBhvr>
                                      <p:to>
                                        <p:strVal val="visible"/>
                                      </p:to>
                                    </p:set>
                                    <p:animEffect transition="in" filter="diamond(in)">
                                      <p:cBhvr>
                                        <p:cTn id="12" dur="5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008" y="188640"/>
            <a:ext cx="8892480" cy="830997"/>
          </a:xfrm>
          <a:prstGeom prst="rect">
            <a:avLst/>
          </a:prstGeom>
          <a:noFill/>
          <a:ln>
            <a:solidFill>
              <a:schemeClr val="accent6">
                <a:lumMod val="75000"/>
              </a:schemeClr>
            </a:solidFill>
          </a:ln>
        </p:spPr>
        <p:txBody>
          <a:bodyPr wrap="square" rtlCol="1">
            <a:spAutoFit/>
          </a:bodyPr>
          <a:lstStyle/>
          <a:p>
            <a:r>
              <a:rPr lang="he-IL" sz="2400" b="1" spc="-10" dirty="0" smtClean="0"/>
              <a:t>אין שינוי בתקנה 583 לגבי מתן אישור לשמש קצין בטיחות גם אם המבקש </a:t>
            </a:r>
            <a:r>
              <a:rPr lang="he-IL" sz="2400" b="1" dirty="0" smtClean="0"/>
              <a:t>אינו בעל כתב הסמכה, אבל עומד בתנאי הסף ומשתתף בקורס. </a:t>
            </a:r>
            <a:endParaRPr lang="he-IL" sz="2400" b="1" dirty="0"/>
          </a:p>
        </p:txBody>
      </p:sp>
      <p:sp>
        <p:nvSpPr>
          <p:cNvPr id="3" name="Rectangle 1"/>
          <p:cNvSpPr>
            <a:spLocks noChangeArrowheads="1"/>
          </p:cNvSpPr>
          <p:nvPr/>
        </p:nvSpPr>
        <p:spPr bwMode="auto">
          <a:xfrm>
            <a:off x="0" y="1412776"/>
            <a:ext cx="896448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תקנה 583א: תקופת תוקף כתב ההסמכה</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(א) הרשות רשאית לתת כתב הסמכה או לחדשו לתקופה של חמש שנים.</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(ב) קבלת כתב הסמכה או חידושו ייעשו בידי מבקש כתב ההסמכה או בעל כתב הסמכה, לפי העניין, ו</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בכפוף לתשלום האגרה...</a:t>
            </a:r>
            <a:endParaRPr kumimoji="0" lang="he-IL" sz="2400" b="1" i="0" u="none" strike="noStrike" cap="none" normalizeH="0" baseline="0" dirty="0" smtClean="0">
              <a:ln>
                <a:noFill/>
              </a:ln>
              <a:solidFill>
                <a:srgbClr val="002060"/>
              </a:solidFill>
              <a:effectLst/>
              <a:latin typeface="Arial" pitchFamily="34" charset="0"/>
              <a:cs typeface="Arial" pitchFamily="34" charset="0"/>
            </a:endParaRPr>
          </a:p>
        </p:txBody>
      </p:sp>
      <p:pic>
        <p:nvPicPr>
          <p:cNvPr id="1026" name="Picture 2" descr="תוצאת תמונה עבור שטרות כסף"/>
          <p:cNvPicPr>
            <a:picLocks noChangeAspect="1" noChangeArrowheads="1"/>
          </p:cNvPicPr>
          <p:nvPr/>
        </p:nvPicPr>
        <p:blipFill>
          <a:blip r:embed="rId2" cstate="print"/>
          <a:srcRect t="26460" r="4241" b="16841"/>
          <a:stretch>
            <a:fillRect/>
          </a:stretch>
        </p:blipFill>
        <p:spPr bwMode="auto">
          <a:xfrm>
            <a:off x="1763688" y="3212976"/>
            <a:ext cx="5472608" cy="32403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ntr" presetSubtype="32" fill="hold" nodeType="after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diamond(out)">
                                      <p:cBhvr>
                                        <p:cTn id="12" dur="5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0" y="332656"/>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תקנה 584א: אישור למתן שירותי בטיחות ולקבלתם</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(א)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בעל מפעל</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לא יקבל שירותי בטיחות מקצין בטיחות אלא אם כן ניתן לו אישור לכך מהרשות, ו</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קצין בטיחות</a:t>
            </a:r>
            <a:r>
              <a:rPr kumimoji="0" lang="he-IL" sz="2400" b="1" i="0"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לא ייתן שירותי בטיחות למפעל אלא אם כן ניתן לו אישור לכך מהרשות, זאת לאחר שמצאה כי מתקיימות הוראות חלק זה.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p:txBody>
      </p:sp>
      <p:sp>
        <p:nvSpPr>
          <p:cNvPr id="3" name="TextBox 2"/>
          <p:cNvSpPr txBox="1"/>
          <p:nvPr/>
        </p:nvSpPr>
        <p:spPr>
          <a:xfrm>
            <a:off x="0" y="2348880"/>
            <a:ext cx="91440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(ב) לשם קבלת אישור כאמור בתקנת משנה (א), יגיש </a:t>
            </a:r>
            <a:r>
              <a:rPr lang="he-IL" sz="2400" b="1" u="sng" dirty="0" smtClean="0">
                <a:solidFill>
                  <a:srgbClr val="FF0000"/>
                </a:solidFill>
                <a:latin typeface="Arial" pitchFamily="34" charset="0"/>
                <a:ea typeface="Times New Roman" pitchFamily="18" charset="0"/>
                <a:cs typeface="Arial" pitchFamily="34" charset="0"/>
              </a:rPr>
              <a:t>בעל המפעל</a:t>
            </a:r>
            <a:r>
              <a:rPr lang="he-IL" sz="2400" b="1" dirty="0" smtClean="0">
                <a:solidFill>
                  <a:srgbClr val="FF0000"/>
                </a:solidFill>
                <a:latin typeface="Arial" pitchFamily="34" charset="0"/>
                <a:ea typeface="Times New Roman" pitchFamily="18" charset="0"/>
                <a:cs typeface="Arial" pitchFamily="34" charset="0"/>
              </a:rPr>
              <a:t> לרשות בקשה בכתב ויכלול בה פרטים אלה: </a:t>
            </a:r>
            <a:endParaRPr lang="en-US" sz="2400" b="1" dirty="0" smtClean="0">
              <a:solidFill>
                <a:srgbClr val="FF0000"/>
              </a:solidFill>
              <a:latin typeface="Arial" pitchFamily="34" charset="0"/>
              <a:ea typeface="Times New Roman" pitchFamily="18" charset="0"/>
              <a:cs typeface="Arial" pitchFamily="34" charset="0"/>
            </a:endParaRPr>
          </a:p>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 שם המפעל, כתובתו ומספר מזהה שלו;</a:t>
            </a:r>
            <a:endParaRPr lang="en-US" sz="2400" b="1" dirty="0" smtClean="0">
              <a:solidFill>
                <a:srgbClr val="FF0000"/>
              </a:solidFill>
              <a:latin typeface="Arial" pitchFamily="34" charset="0"/>
              <a:ea typeface="Times New Roman" pitchFamily="18" charset="0"/>
              <a:cs typeface="Arial" pitchFamily="34" charset="0"/>
            </a:endParaRPr>
          </a:p>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(2) מספר כלי הרכב במפעל וסוגם, והמקום שממנו הם פועלים;</a:t>
            </a:r>
            <a:endParaRPr lang="en-US" sz="2400" b="1" dirty="0" smtClean="0">
              <a:solidFill>
                <a:srgbClr val="FF0000"/>
              </a:solidFill>
              <a:latin typeface="Arial" pitchFamily="34" charset="0"/>
              <a:ea typeface="Times New Roman" pitchFamily="18" charset="0"/>
              <a:cs typeface="Arial" pitchFamily="34" charset="0"/>
            </a:endParaRPr>
          </a:p>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(3) רישיון הנהיגה שברשות קצין הבטיחות המתאים לסוגי דרגות רישיון הנהיגה הנדרשות לכל כלי רכב שבמפעל;</a:t>
            </a:r>
            <a:endParaRPr lang="en-US" sz="2400" b="1" dirty="0" smtClean="0">
              <a:solidFill>
                <a:srgbClr val="FF0000"/>
              </a:solidFill>
              <a:latin typeface="Arial" pitchFamily="34" charset="0"/>
              <a:ea typeface="Times New Roman" pitchFamily="18" charset="0"/>
              <a:cs typeface="Arial" pitchFamily="34" charset="0"/>
            </a:endParaRPr>
          </a:p>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(4) היקף הימים והשעות שבהם מבקש המפעל לקבל שירותי בטיחות מקצין הבטיחות;</a:t>
            </a:r>
            <a:endParaRPr lang="en-US" sz="2400" b="1" dirty="0" smtClean="0">
              <a:solidFill>
                <a:srgbClr val="FF0000"/>
              </a:solidFill>
              <a:latin typeface="Arial" pitchFamily="34" charset="0"/>
              <a:ea typeface="Times New Roman" pitchFamily="18" charset="0"/>
              <a:cs typeface="Arial" pitchFamily="34" charset="0"/>
            </a:endParaRPr>
          </a:p>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(5) הסכמים של בעל המפעל או של קצין הבטיחות עם רשות הרישוי לעניין קבלת מידע לפי תקנה 585ב(ג).</a:t>
            </a:r>
            <a:endParaRPr lang="en-US" sz="2400" b="1" dirty="0" smtClean="0">
              <a:solidFill>
                <a:srgbClr val="FF0000"/>
              </a:solidFill>
              <a:latin typeface="Arial" pitchFamily="34" charset="0"/>
              <a:ea typeface="Times New Roman" pitchFamily="18" charset="0"/>
              <a:cs typeface="Arial" pitchFamily="34" charset="0"/>
            </a:endParaRPr>
          </a:p>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(ג) הרשות רשאית לתת אישור כאמור בתקנת משנה (א), ולהתנותו בתנאים.</a:t>
            </a:r>
            <a:endParaRPr lang="en-US" sz="2400" b="1" dirty="0" smtClean="0">
              <a:solidFill>
                <a:srgbClr val="FF0000"/>
              </a:solidFill>
              <a:latin typeface="Arial" pitchFamily="34" charset="0"/>
              <a:ea typeface="Times New Roman" pitchFamily="18" charset="0"/>
              <a:cs typeface="Arial" pitchFamily="34" charset="0"/>
            </a:endParaRPr>
          </a:p>
          <a:p>
            <a:pPr fontAlgn="base">
              <a:spcBef>
                <a:spcPct val="0"/>
              </a:spcBef>
              <a:spcAft>
                <a:spcPct val="0"/>
              </a:spcAft>
            </a:pPr>
            <a:endParaRPr lang="he-IL" sz="2400" b="1" dirty="0" smtClean="0">
              <a:solidFill>
                <a:srgbClr val="FF0000"/>
              </a:solidFill>
              <a:latin typeface="Arial" pitchFamily="34" charset="0"/>
              <a:ea typeface="Times New Roman" pitchFamily="18"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251520" y="260648"/>
            <a:ext cx="8640960" cy="3416320"/>
          </a:xfrm>
          <a:prstGeom prst="rect">
            <a:avLst/>
          </a:prstGeom>
        </p:spPr>
        <p:txBody>
          <a:bodyPr wrap="square">
            <a:spAutoFit/>
          </a:bodyPr>
          <a:lstStyle/>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(ד) אישור לקבלת שירותי בטיחות לפיקוח על כלי רכב המוביל </a:t>
            </a:r>
            <a:r>
              <a:rPr lang="he-IL" sz="2400" b="1" u="sng" dirty="0" smtClean="0">
                <a:solidFill>
                  <a:srgbClr val="FF0000"/>
                </a:solidFill>
                <a:latin typeface="Arial" pitchFamily="34" charset="0"/>
                <a:ea typeface="Times New Roman" pitchFamily="18" charset="0"/>
                <a:cs typeface="Arial" pitchFamily="34" charset="0"/>
              </a:rPr>
              <a:t>חומרים מסוכנים</a:t>
            </a:r>
            <a:r>
              <a:rPr lang="he-IL" sz="2400" b="1" dirty="0" smtClean="0">
                <a:solidFill>
                  <a:srgbClr val="FF0000"/>
                </a:solidFill>
                <a:latin typeface="Arial" pitchFamily="34" charset="0"/>
                <a:ea typeface="Times New Roman" pitchFamily="18" charset="0"/>
                <a:cs typeface="Arial" pitchFamily="34" charset="0"/>
              </a:rPr>
              <a:t> או למתן שירותים כאמור, יינתן רק לגבי שירותי בטיחות של קצין בטיחות שברשותו תעודת הסמכה לשמש אחראי על בטיחות ההובלה של חומרים מסוכנים לפי תקנה 12 לתקנות שירותי הובלה, </a:t>
            </a:r>
            <a:r>
              <a:rPr lang="he-IL" sz="2400" b="1" dirty="0" err="1" smtClean="0">
                <a:solidFill>
                  <a:srgbClr val="FF0000"/>
                </a:solidFill>
                <a:latin typeface="Arial" pitchFamily="34" charset="0"/>
                <a:ea typeface="Times New Roman" pitchFamily="18" charset="0"/>
                <a:cs typeface="Arial" pitchFamily="34" charset="0"/>
              </a:rPr>
              <a:t>התשס"א</a:t>
            </a:r>
            <a:r>
              <a:rPr lang="he-IL" sz="2400" b="1" dirty="0" smtClean="0">
                <a:solidFill>
                  <a:srgbClr val="FF0000"/>
                </a:solidFill>
                <a:latin typeface="Arial" pitchFamily="34" charset="0"/>
                <a:ea typeface="Times New Roman" pitchFamily="18" charset="0"/>
                <a:cs typeface="Arial" pitchFamily="34" charset="0"/>
              </a:rPr>
              <a:t>-2001.</a:t>
            </a:r>
            <a:endParaRPr lang="en-US" sz="2400" b="1"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(ה) ניתן  אישור לפי תקנה זו יחזיקו בעל המפעל וקצין הבטיחות, באופן מקוון, רשימות של מספרי הרישוי של כלי הרכב שבאחריות אותו קצין בטיחות; קצין הבטיחות יפקח על כלי הרכב במפעל הכלולים ברשימות אלה. </a:t>
            </a:r>
            <a:endParaRPr lang="he-IL" sz="2400" b="1" dirty="0" smtClean="0">
              <a:solidFill>
                <a:srgbClr val="FF0000"/>
              </a:solidFill>
              <a:latin typeface="Arial" pitchFamily="34" charset="0"/>
              <a:cs typeface="Arial" pitchFamily="34" charset="0"/>
            </a:endParaRPr>
          </a:p>
        </p:txBody>
      </p:sp>
      <p:pic>
        <p:nvPicPr>
          <p:cNvPr id="3" name="Picture 6"/>
          <p:cNvPicPr>
            <a:picLocks noChangeAspect="1" noChangeArrowheads="1"/>
          </p:cNvPicPr>
          <p:nvPr/>
        </p:nvPicPr>
        <p:blipFill>
          <a:blip r:embed="rId2" cstate="print"/>
          <a:srcRect l="35700" t="30023" r="18854" b="26662"/>
          <a:stretch>
            <a:fillRect/>
          </a:stretch>
        </p:blipFill>
        <p:spPr bwMode="auto">
          <a:xfrm>
            <a:off x="2339752" y="3789040"/>
            <a:ext cx="4520139" cy="25498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35496" y="116632"/>
            <a:ext cx="8964488"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תקנה 584ב: אישור למתן שירותי בטיחות בהיקף חלקי</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(א) הרשות רשאית לאשר לקצין בטיחות לתת שירותי בטיחות למפעל בחלק מימי הפעילות במפעל וכן לאשר לו לתת שירותי בטיחות למפעל נוסף כאמור בתקנה 580(ג), בהתחשב, בין השאר, במספר כלי הרכב במפעל ובסוגיהם, בפריסה הגיאוגרפית של פעילות המפעל, באמצעים העומדים לרשותו לצורך מתן שירותי הבטיחות במפעל ובזמן הפנוי העומד לרשותו כמפורט בתוספת החמש עשרה.</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p:txBody>
      </p:sp>
      <p:sp>
        <p:nvSpPr>
          <p:cNvPr id="3" name="TextBox 2"/>
          <p:cNvSpPr txBox="1"/>
          <p:nvPr/>
        </p:nvSpPr>
        <p:spPr>
          <a:xfrm>
            <a:off x="107504" y="2636912"/>
            <a:ext cx="8964488"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(ב) לשם קבלת אישור כאמור בתקנת משנה (א), יגיש קצין בטיחות לרשות בקשה בכתב ויכלול בה פרטים אלה: </a:t>
            </a:r>
            <a:endParaRPr lang="en-US" sz="2400" b="1" dirty="0" smtClean="0">
              <a:solidFill>
                <a:srgbClr val="FF0000"/>
              </a:solidFill>
              <a:latin typeface="Arial" pitchFamily="34" charset="0"/>
              <a:ea typeface="Times New Roman" pitchFamily="18" charset="0"/>
              <a:cs typeface="Arial" pitchFamily="34" charset="0"/>
            </a:endParaRPr>
          </a:p>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(1) שם המפעל, כתובתו ומספר מזהה שלו;</a:t>
            </a:r>
            <a:endParaRPr lang="en-US" sz="2400" b="1" dirty="0" smtClean="0">
              <a:solidFill>
                <a:srgbClr val="FF0000"/>
              </a:solidFill>
              <a:latin typeface="Arial" pitchFamily="34" charset="0"/>
              <a:ea typeface="Times New Roman" pitchFamily="18" charset="0"/>
              <a:cs typeface="Arial" pitchFamily="34" charset="0"/>
            </a:endParaRPr>
          </a:p>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(2) סוג רישיון הנהיגה שברשותו;</a:t>
            </a:r>
            <a:endParaRPr lang="en-US" sz="2400" b="1" dirty="0" smtClean="0">
              <a:solidFill>
                <a:srgbClr val="FF0000"/>
              </a:solidFill>
              <a:latin typeface="Arial" pitchFamily="34" charset="0"/>
              <a:ea typeface="Times New Roman" pitchFamily="18" charset="0"/>
              <a:cs typeface="Arial" pitchFamily="34" charset="0"/>
            </a:endParaRPr>
          </a:p>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(3) מספר כלי הרכב במפעל, סוגם והמקום שממנו הם פועלים;</a:t>
            </a:r>
            <a:endParaRPr lang="en-US" sz="2400" b="1" dirty="0" smtClean="0">
              <a:solidFill>
                <a:srgbClr val="FF0000"/>
              </a:solidFill>
              <a:latin typeface="Arial" pitchFamily="34" charset="0"/>
              <a:ea typeface="Times New Roman" pitchFamily="18" charset="0"/>
              <a:cs typeface="Arial" pitchFamily="34" charset="0"/>
            </a:endParaRPr>
          </a:p>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(4) פירוט המפעלים שבהם הוא מבקש לתת שירותי בטיחות והיקף </a:t>
            </a:r>
          </a:p>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הימים והשעות של מתן השירותים בכל מפעל,</a:t>
            </a:r>
            <a:endParaRPr lang="en-US" sz="2400" b="1" dirty="0" smtClean="0">
              <a:solidFill>
                <a:srgbClr val="FF0000"/>
              </a:solidFill>
              <a:latin typeface="Arial" pitchFamily="34" charset="0"/>
              <a:ea typeface="Times New Roman" pitchFamily="18" charset="0"/>
              <a:cs typeface="Arial" pitchFamily="34" charset="0"/>
            </a:endParaRPr>
          </a:p>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(5) הזמן </a:t>
            </a:r>
            <a:r>
              <a:rPr lang="he-IL" sz="2400" b="1" dirty="0" err="1" smtClean="0">
                <a:solidFill>
                  <a:srgbClr val="FF0000"/>
                </a:solidFill>
                <a:latin typeface="Arial" pitchFamily="34" charset="0"/>
                <a:ea typeface="Times New Roman" pitchFamily="18" charset="0"/>
                <a:cs typeface="Arial" pitchFamily="34" charset="0"/>
              </a:rPr>
              <a:t>המןקדש</a:t>
            </a:r>
            <a:r>
              <a:rPr lang="he-IL" sz="2400" b="1" dirty="0" smtClean="0">
                <a:solidFill>
                  <a:srgbClr val="FF0000"/>
                </a:solidFill>
                <a:latin typeface="Arial" pitchFamily="34" charset="0"/>
                <a:ea typeface="Times New Roman" pitchFamily="18" charset="0"/>
                <a:cs typeface="Arial" pitchFamily="34" charset="0"/>
              </a:rPr>
              <a:t> לעבודה נוספת בעסק או במשלח יד במהלך השבוע. </a:t>
            </a:r>
            <a:endParaRPr lang="en-US" sz="2400" b="1" dirty="0" smtClean="0">
              <a:solidFill>
                <a:srgbClr val="FF0000"/>
              </a:solidFill>
              <a:latin typeface="Arial" pitchFamily="34" charset="0"/>
              <a:ea typeface="Times New Roman" pitchFamily="18" charset="0"/>
              <a:cs typeface="Arial" pitchFamily="34" charset="0"/>
            </a:endParaRPr>
          </a:p>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(ג) על אף האמור בתקנת משנה (א), לא יינתן אישור לקצין בטיחות לתת שירותי בטיחות למפעל נוסף, אם ניתן לו אישור לשמש קצין בטיחות במשרה מלאה במפעל.</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72008" y="154369"/>
            <a:ext cx="8964488"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תקנה 585: תפקידי קצין בטיחות </a:t>
            </a:r>
            <a:r>
              <a:rPr kumimoji="0" lang="he-IL" sz="2400" b="1" i="0" u="none" strike="noStrike" cap="none" normalizeH="0" baseline="0" dirty="0" smtClean="0">
                <a:ln>
                  <a:noFill/>
                </a:ln>
                <a:effectLst/>
                <a:latin typeface="Arial" pitchFamily="34" charset="0"/>
                <a:ea typeface="Times New Roman" pitchFamily="18" charset="0"/>
                <a:cs typeface="Arial" pitchFamily="34" charset="0"/>
              </a:rPr>
              <a:t>(8 תפקידים ותיקים + 13 חדשים)</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(1) לפקח על כך שהנהגים המועסקים על ידי המפעל או הנוהגים ברכבו ימלאו אחר הוראות פקודת התעבורה והתקנות על פיה;</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(2) לפקח על כך שהרכב של המפעל או המופעל על ידו יהיה בכל עת במצב תקין ושיתמלאו בו הוראות דיני התעבורה;</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(3) לפקח על הוראות כל דין הנוגע לבטיחותם של עוברי דרך ותקינותו של רכב בתחום המפעל;</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(4) לפקח על כך שמצב בריאותם של הנהגים כאמור בפסקה (1) יהיה תואם את דרישות דיני התעבורה;</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(5) להדריך את הנהגים כאמור בפסקה (1) בענייני נהיגה, טעינה, פריקה, טיפול ברכב ודיני התעבורה;</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(6) להמליץ בפני בעל המפעל בכל הנוגע להכשרתם ולהשתלמותם של הנהגים במפעל ולהנהגת סדרי בטיחות במפעל ובכל הנוגע לבטיחותם של הנהגים ושל הרכב;</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dirty="0" smtClean="0">
                <a:ln>
                  <a:noFill/>
                </a:ln>
                <a:solidFill>
                  <a:srgbClr val="002060"/>
                </a:solidFill>
                <a:effectLst/>
                <a:latin typeface="Arial" pitchFamily="34" charset="0"/>
                <a:ea typeface="Times New Roman" pitchFamily="18" charset="0"/>
                <a:cs typeface="Arial" pitchFamily="34" charset="0"/>
              </a:rPr>
              <a:t>(7) להגיש דוחות לבעל המפעל בכל הנוגע לתפקידיו לפי תקנה זו;</a:t>
            </a:r>
            <a:endParaRPr kumimoji="0" lang="en-US" sz="2400" b="1" i="0" u="none" strike="noStrike" cap="none" normalizeH="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(8) לנהל כרטסת ורישומים לגבי רכב ונהגים על פי הפרטים שהורתה הרשות.</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0" y="188640"/>
            <a:ext cx="8964488" cy="1569660"/>
          </a:xfrm>
          <a:prstGeom prst="rect">
            <a:avLst/>
          </a:prstGeom>
        </p:spPr>
        <p:txBody>
          <a:bodyPr wrap="square">
            <a:spAutoFit/>
          </a:bodyPr>
          <a:lstStyle/>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(9) בלי לגרוע מתקנה 585א</a:t>
            </a:r>
            <a:r>
              <a:rPr lang="he-IL" sz="2400" b="1" dirty="0" smtClean="0">
                <a:latin typeface="Arial" pitchFamily="34" charset="0"/>
                <a:ea typeface="Times New Roman" pitchFamily="18" charset="0"/>
                <a:cs typeface="Arial" pitchFamily="34" charset="0"/>
              </a:rPr>
              <a:t>*</a:t>
            </a:r>
            <a:r>
              <a:rPr lang="he-IL" sz="2400" b="1" dirty="0" smtClean="0">
                <a:solidFill>
                  <a:srgbClr val="FF0000"/>
                </a:solidFill>
                <a:latin typeface="Arial" pitchFamily="34" charset="0"/>
                <a:ea typeface="Times New Roman" pitchFamily="18" charset="0"/>
                <a:cs typeface="Arial" pitchFamily="34" charset="0"/>
              </a:rPr>
              <a:t>, </a:t>
            </a:r>
            <a:r>
              <a:rPr lang="he-IL" sz="2400" b="1" u="sng" dirty="0" smtClean="0">
                <a:solidFill>
                  <a:srgbClr val="FF0000"/>
                </a:solidFill>
                <a:latin typeface="Arial" pitchFamily="34" charset="0"/>
                <a:ea typeface="Times New Roman" pitchFamily="18" charset="0"/>
                <a:cs typeface="Arial" pitchFamily="34" charset="0"/>
              </a:rPr>
              <a:t>לפקח על כך שרישיון הנהיגה של הנוהג ברכב של המפעל בתוקף ומתאים לסוג הרכב</a:t>
            </a:r>
            <a:r>
              <a:rPr lang="he-IL" sz="2400" b="1" dirty="0" smtClean="0">
                <a:solidFill>
                  <a:srgbClr val="FF0000"/>
                </a:solidFill>
                <a:latin typeface="Arial" pitchFamily="34" charset="0"/>
                <a:ea typeface="Times New Roman" pitchFamily="18" charset="0"/>
                <a:cs typeface="Arial" pitchFamily="34" charset="0"/>
              </a:rPr>
              <a:t> שבו הוא נוהג כלהלן: </a:t>
            </a:r>
            <a:endParaRPr lang="en-US" sz="2400" b="1"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(א) לגבי נוהג המועסק בתפקיד נהג – בכל תקופת העסקתו;</a:t>
            </a:r>
            <a:endParaRPr lang="en-US" sz="2400" b="1"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(ב) לגבי נוהג אחר מהאמור בפרט(א), עם קבלת הרכב לידיו לראשונה; </a:t>
            </a:r>
            <a:endParaRPr lang="en-US" sz="2400" b="1" dirty="0" smtClean="0">
              <a:solidFill>
                <a:srgbClr val="FF0000"/>
              </a:solidFill>
              <a:latin typeface="Arial" pitchFamily="34" charset="0"/>
              <a:cs typeface="Arial" pitchFamily="34" charset="0"/>
            </a:endParaRPr>
          </a:p>
        </p:txBody>
      </p:sp>
      <p:sp>
        <p:nvSpPr>
          <p:cNvPr id="3" name="TextBox 2"/>
          <p:cNvSpPr txBox="1"/>
          <p:nvPr/>
        </p:nvSpPr>
        <p:spPr>
          <a:xfrm>
            <a:off x="2411760" y="1772816"/>
            <a:ext cx="6336704" cy="400110"/>
          </a:xfrm>
          <a:prstGeom prst="rect">
            <a:avLst/>
          </a:prstGeom>
          <a:noFill/>
        </p:spPr>
        <p:txBody>
          <a:bodyPr wrap="square" rtlCol="1">
            <a:spAutoFit/>
          </a:bodyPr>
          <a:lstStyle/>
          <a:p>
            <a:r>
              <a:rPr lang="he-IL" sz="2000" b="1" dirty="0" smtClean="0"/>
              <a:t>*תקנה 585א: בדיקת רישיונות ומידע </a:t>
            </a:r>
            <a:r>
              <a:rPr lang="he-IL" sz="2000" b="1" dirty="0" err="1" smtClean="0"/>
              <a:t>תעבורתי</a:t>
            </a:r>
            <a:endParaRPr lang="he-IL" sz="2000" dirty="0"/>
          </a:p>
        </p:txBody>
      </p:sp>
      <p:sp>
        <p:nvSpPr>
          <p:cNvPr id="4" name="TextBox 3"/>
          <p:cNvSpPr txBox="1"/>
          <p:nvPr/>
        </p:nvSpPr>
        <p:spPr>
          <a:xfrm>
            <a:off x="266510" y="2165955"/>
            <a:ext cx="8712968" cy="830997"/>
          </a:xfrm>
          <a:prstGeom prst="rect">
            <a:avLst/>
          </a:prstGeom>
        </p:spPr>
        <p:txBody>
          <a:bodyPr wrap="square">
            <a:spAutoFit/>
          </a:bodyPr>
          <a:lstStyle/>
          <a:p>
            <a:pPr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(10) </a:t>
            </a:r>
            <a:r>
              <a:rPr lang="he-IL" sz="2400" b="1" u="sng" dirty="0" smtClean="0">
                <a:solidFill>
                  <a:srgbClr val="FF0000"/>
                </a:solidFill>
                <a:latin typeface="Arial" pitchFamily="34" charset="0"/>
                <a:ea typeface="Times New Roman" pitchFamily="18" charset="0"/>
                <a:cs typeface="Arial" pitchFamily="34" charset="0"/>
              </a:rPr>
              <a:t>לפקח על כך שרישיון המוביל</a:t>
            </a:r>
            <a:r>
              <a:rPr lang="he-IL" sz="2400" b="1" dirty="0" smtClean="0">
                <a:solidFill>
                  <a:srgbClr val="FF0000"/>
                </a:solidFill>
                <a:latin typeface="Arial" pitchFamily="34" charset="0"/>
                <a:ea typeface="Times New Roman" pitchFamily="18" charset="0"/>
                <a:cs typeface="Arial" pitchFamily="34" charset="0"/>
              </a:rPr>
              <a:t> במשמעותו בפרק השני לתקנות שירותי הובלה שניתן לגבי רכב של המפעל </a:t>
            </a:r>
            <a:r>
              <a:rPr lang="he-IL" sz="2400" b="1" u="sng" dirty="0" smtClean="0">
                <a:solidFill>
                  <a:srgbClr val="FF0000"/>
                </a:solidFill>
                <a:latin typeface="Arial" pitchFamily="34" charset="0"/>
                <a:ea typeface="Times New Roman" pitchFamily="18" charset="0"/>
                <a:cs typeface="Arial" pitchFamily="34" charset="0"/>
              </a:rPr>
              <a:t>בתוקף</a:t>
            </a:r>
            <a:r>
              <a:rPr lang="he-IL" sz="2400" b="1" dirty="0" smtClean="0">
                <a:solidFill>
                  <a:srgbClr val="FF0000"/>
                </a:solidFill>
                <a:latin typeface="Arial" pitchFamily="34" charset="0"/>
                <a:ea typeface="Times New Roman" pitchFamily="18" charset="0"/>
                <a:cs typeface="Arial" pitchFamily="34" charset="0"/>
              </a:rPr>
              <a:t>;</a:t>
            </a:r>
            <a:endParaRPr lang="en-US" sz="2400" b="1" dirty="0" smtClean="0">
              <a:solidFill>
                <a:srgbClr val="FF0000"/>
              </a:solidFill>
              <a:latin typeface="Arial" pitchFamily="34" charset="0"/>
              <a:ea typeface="Times New Roman" pitchFamily="18" charset="0"/>
              <a:cs typeface="Arial" pitchFamily="34" charset="0"/>
            </a:endParaRPr>
          </a:p>
        </p:txBody>
      </p:sp>
      <p:sp>
        <p:nvSpPr>
          <p:cNvPr id="5" name="TextBox 4"/>
          <p:cNvSpPr txBox="1"/>
          <p:nvPr/>
        </p:nvSpPr>
        <p:spPr>
          <a:xfrm>
            <a:off x="251520" y="3020759"/>
            <a:ext cx="8712968" cy="1200329"/>
          </a:xfrm>
          <a:prstGeom prst="rect">
            <a:avLst/>
          </a:prstGeom>
          <a:noFill/>
        </p:spPr>
        <p:txBody>
          <a:bodyPr wrap="square" rtlCol="1">
            <a:spAutoFit/>
          </a:bodyPr>
          <a:lstStyle/>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(11) </a:t>
            </a:r>
            <a:r>
              <a:rPr lang="he-IL" sz="2400" b="1" u="sng" dirty="0" smtClean="0">
                <a:solidFill>
                  <a:srgbClr val="FF0000"/>
                </a:solidFill>
                <a:latin typeface="Arial" pitchFamily="34" charset="0"/>
                <a:ea typeface="Times New Roman" pitchFamily="18" charset="0"/>
                <a:cs typeface="Arial" pitchFamily="34" charset="0"/>
              </a:rPr>
              <a:t>לקיים פגישות אישיות </a:t>
            </a:r>
            <a:r>
              <a:rPr lang="he-IL" sz="2400" b="1" dirty="0" smtClean="0">
                <a:solidFill>
                  <a:srgbClr val="FF0000"/>
                </a:solidFill>
                <a:latin typeface="Arial" pitchFamily="34" charset="0"/>
                <a:ea typeface="Times New Roman" pitchFamily="18" charset="0"/>
                <a:cs typeface="Arial" pitchFamily="34" charset="0"/>
              </a:rPr>
              <a:t>עם אדם שעיקר עיסוקו במפעל הוא נהיגה או שעיסוקו במפעל מחייב נהיגה במשך רוב שעות העבודה שלו אחת לשלושה חודשים </a:t>
            </a:r>
            <a:r>
              <a:rPr lang="he-IL" sz="2400" b="1" u="sng" dirty="0" smtClean="0">
                <a:solidFill>
                  <a:srgbClr val="FF0000"/>
                </a:solidFill>
                <a:latin typeface="Arial" pitchFamily="34" charset="0"/>
                <a:ea typeface="Times New Roman" pitchFamily="18" charset="0"/>
                <a:cs typeface="Arial" pitchFamily="34" charset="0"/>
              </a:rPr>
              <a:t>ולתעד את תוכנן בכתב</a:t>
            </a:r>
            <a:r>
              <a:rPr lang="he-IL" sz="2400" b="1" dirty="0" smtClean="0">
                <a:solidFill>
                  <a:srgbClr val="FF0000"/>
                </a:solidFill>
                <a:latin typeface="Arial" pitchFamily="34" charset="0"/>
                <a:ea typeface="Times New Roman" pitchFamily="18" charset="0"/>
                <a:cs typeface="Arial" pitchFamily="34" charset="0"/>
              </a:rPr>
              <a:t>;</a:t>
            </a:r>
            <a:endParaRPr lang="en-US" sz="2400" b="1" dirty="0" smtClean="0">
              <a:solidFill>
                <a:srgbClr val="FF0000"/>
              </a:solidFill>
              <a:latin typeface="Arial" pitchFamily="34" charset="0"/>
              <a:cs typeface="Arial" pitchFamily="34" charset="0"/>
            </a:endParaRPr>
          </a:p>
        </p:txBody>
      </p:sp>
      <p:sp>
        <p:nvSpPr>
          <p:cNvPr id="6" name="TextBox 5"/>
          <p:cNvSpPr txBox="1"/>
          <p:nvPr/>
        </p:nvSpPr>
        <p:spPr>
          <a:xfrm>
            <a:off x="251520" y="4212159"/>
            <a:ext cx="8712968" cy="830997"/>
          </a:xfrm>
          <a:prstGeom prst="rect">
            <a:avLst/>
          </a:prstGeom>
          <a:noFill/>
        </p:spPr>
        <p:txBody>
          <a:bodyPr wrap="square" rtlCol="1">
            <a:spAutoFit/>
          </a:bodyPr>
          <a:lstStyle/>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(12) </a:t>
            </a:r>
            <a:r>
              <a:rPr lang="he-IL" sz="2400" b="1" u="sng" dirty="0" smtClean="0">
                <a:solidFill>
                  <a:srgbClr val="FF0000"/>
                </a:solidFill>
                <a:latin typeface="Arial" pitchFamily="34" charset="0"/>
                <a:ea typeface="Times New Roman" pitchFamily="18" charset="0"/>
                <a:cs typeface="Arial" pitchFamily="34" charset="0"/>
              </a:rPr>
              <a:t>לוודא את ביצוען של הדרכות</a:t>
            </a:r>
            <a:r>
              <a:rPr lang="he-IL" sz="2400" b="1" dirty="0" smtClean="0">
                <a:solidFill>
                  <a:srgbClr val="FF0000"/>
                </a:solidFill>
                <a:latin typeface="Arial" pitchFamily="34" charset="0"/>
                <a:ea typeface="Times New Roman" pitchFamily="18" charset="0"/>
                <a:cs typeface="Arial" pitchFamily="34" charset="0"/>
              </a:rPr>
              <a:t> מקצועיות לפי תקנה 587ב(ח)</a:t>
            </a:r>
            <a:r>
              <a:rPr lang="he-IL" sz="2400" b="1" dirty="0" smtClean="0">
                <a:latin typeface="Arial" pitchFamily="34" charset="0"/>
                <a:ea typeface="Times New Roman" pitchFamily="18" charset="0"/>
                <a:cs typeface="Arial" pitchFamily="34" charset="0"/>
              </a:rPr>
              <a:t>*</a:t>
            </a:r>
            <a:r>
              <a:rPr lang="he-IL" sz="2400" b="1" dirty="0" smtClean="0">
                <a:solidFill>
                  <a:srgbClr val="FF0000"/>
                </a:solidFill>
                <a:latin typeface="Arial" pitchFamily="34" charset="0"/>
                <a:ea typeface="Times New Roman" pitchFamily="18" charset="0"/>
                <a:cs typeface="Arial" pitchFamily="34" charset="0"/>
              </a:rPr>
              <a:t> ולהודיע על ביצוען לרשות; </a:t>
            </a:r>
            <a:endParaRPr lang="en-US" sz="2400" b="1" dirty="0" smtClean="0">
              <a:solidFill>
                <a:srgbClr val="FF0000"/>
              </a:solidFill>
              <a:latin typeface="Arial" pitchFamily="34" charset="0"/>
              <a:cs typeface="Arial" pitchFamily="34" charset="0"/>
            </a:endParaRPr>
          </a:p>
        </p:txBody>
      </p:sp>
      <p:sp>
        <p:nvSpPr>
          <p:cNvPr id="7" name="TextBox 6"/>
          <p:cNvSpPr txBox="1"/>
          <p:nvPr/>
        </p:nvSpPr>
        <p:spPr>
          <a:xfrm>
            <a:off x="179512" y="5397023"/>
            <a:ext cx="8784976" cy="1200329"/>
          </a:xfrm>
          <a:prstGeom prst="rect">
            <a:avLst/>
          </a:prstGeom>
          <a:noFill/>
        </p:spPr>
        <p:txBody>
          <a:bodyPr wrap="square" rtlCol="1">
            <a:spAutoFit/>
          </a:bodyPr>
          <a:lstStyle/>
          <a:p>
            <a:pPr lvl="0"/>
            <a:r>
              <a:rPr lang="he-IL" sz="2400" b="1" dirty="0" smtClean="0">
                <a:solidFill>
                  <a:srgbClr val="FF0000"/>
                </a:solidFill>
                <a:latin typeface="Arial" pitchFamily="34" charset="0"/>
                <a:ea typeface="Times New Roman" pitchFamily="18" charset="0"/>
                <a:cs typeface="Arial" pitchFamily="34" charset="0"/>
              </a:rPr>
              <a:t>(13) </a:t>
            </a:r>
            <a:r>
              <a:rPr lang="he-IL" sz="2400" b="1" u="sng" dirty="0" smtClean="0">
                <a:solidFill>
                  <a:srgbClr val="FF0000"/>
                </a:solidFill>
                <a:latin typeface="Arial" pitchFamily="34" charset="0"/>
                <a:ea typeface="Times New Roman" pitchFamily="18" charset="0"/>
                <a:cs typeface="Arial" pitchFamily="34" charset="0"/>
              </a:rPr>
              <a:t>לפקח על כך שהרכב יתוקן רק במוסך</a:t>
            </a:r>
            <a:r>
              <a:rPr lang="he-IL" sz="2400" b="1" dirty="0" smtClean="0">
                <a:solidFill>
                  <a:srgbClr val="FF0000"/>
                </a:solidFill>
                <a:latin typeface="Arial" pitchFamily="34" charset="0"/>
                <a:ea typeface="Times New Roman" pitchFamily="18" charset="0"/>
                <a:cs typeface="Arial" pitchFamily="34" charset="0"/>
              </a:rPr>
              <a:t> שניתן לו רישיון לפי סעיף 127 לחוק רישוי שירותים ומקצועות בענף הרכב, </a:t>
            </a:r>
            <a:r>
              <a:rPr lang="he-IL" sz="2400" b="1" dirty="0" err="1" smtClean="0">
                <a:solidFill>
                  <a:srgbClr val="FF0000"/>
                </a:solidFill>
                <a:latin typeface="Arial" pitchFamily="34" charset="0"/>
                <a:ea typeface="Times New Roman" pitchFamily="18" charset="0"/>
                <a:cs typeface="Arial" pitchFamily="34" charset="0"/>
              </a:rPr>
              <a:t>התשע"ו</a:t>
            </a:r>
            <a:r>
              <a:rPr lang="he-IL" sz="2400" b="1" dirty="0" smtClean="0">
                <a:solidFill>
                  <a:srgbClr val="FF0000"/>
                </a:solidFill>
                <a:latin typeface="Arial" pitchFamily="34" charset="0"/>
                <a:ea typeface="Times New Roman" pitchFamily="18" charset="0"/>
                <a:cs typeface="Arial" pitchFamily="34" charset="0"/>
              </a:rPr>
              <a:t>-2016, בנוגע לפעולות המחייבות טיפול במוסך בהתאם לסעיף 128 לחוק האמור;</a:t>
            </a:r>
            <a:endParaRPr lang="en-US" sz="2400" b="1" dirty="0" smtClean="0">
              <a:solidFill>
                <a:srgbClr val="FF0000"/>
              </a:solidFill>
              <a:latin typeface="Arial" pitchFamily="34" charset="0"/>
              <a:cs typeface="Arial" pitchFamily="34" charset="0"/>
            </a:endParaRPr>
          </a:p>
        </p:txBody>
      </p:sp>
      <p:sp>
        <p:nvSpPr>
          <p:cNvPr id="8" name="TextBox 7"/>
          <p:cNvSpPr txBox="1"/>
          <p:nvPr/>
        </p:nvSpPr>
        <p:spPr>
          <a:xfrm>
            <a:off x="2339752" y="5013176"/>
            <a:ext cx="6336704" cy="400110"/>
          </a:xfrm>
          <a:prstGeom prst="rect">
            <a:avLst/>
          </a:prstGeom>
          <a:noFill/>
        </p:spPr>
        <p:txBody>
          <a:bodyPr wrap="square" rtlCol="1">
            <a:spAutoFit/>
          </a:bodyPr>
          <a:lstStyle/>
          <a:p>
            <a:r>
              <a:rPr lang="he-IL" sz="2000" b="1" dirty="0" smtClean="0"/>
              <a:t>*תקנה 587ב(ח): חובת בעל המפעל להכין תכנית הדרכה</a:t>
            </a:r>
            <a:endParaRPr lang="he-IL"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 presetClass="entr" presetSubtype="4" fill="hold" grpId="1"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0" y="-27384"/>
            <a:ext cx="9084040" cy="3046988"/>
          </a:xfrm>
          <a:prstGeom prst="rect">
            <a:avLst/>
          </a:prstGeom>
        </p:spPr>
        <p:txBody>
          <a:bodyPr wrap="square">
            <a:spAutoFit/>
          </a:bodyPr>
          <a:lstStyle/>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(14) </a:t>
            </a:r>
            <a:r>
              <a:rPr lang="he-IL" sz="2400" b="1" u="sng" dirty="0" smtClean="0">
                <a:solidFill>
                  <a:srgbClr val="FF0000"/>
                </a:solidFill>
                <a:latin typeface="Arial" pitchFamily="34" charset="0"/>
                <a:ea typeface="Times New Roman" pitchFamily="18" charset="0"/>
                <a:cs typeface="Arial" pitchFamily="34" charset="0"/>
              </a:rPr>
              <a:t>לבצע, אחת לחודש, בדיקת תקינות המערכות שבאוטובוס, ברכב ציבורי, וברכב מסחרי החייב ברישיון מוביל</a:t>
            </a:r>
            <a:r>
              <a:rPr lang="he-IL" sz="2400" b="1" dirty="0" smtClean="0">
                <a:solidFill>
                  <a:srgbClr val="FF0000"/>
                </a:solidFill>
                <a:latin typeface="Arial" pitchFamily="34" charset="0"/>
                <a:ea typeface="Times New Roman" pitchFamily="18" charset="0"/>
                <a:cs typeface="Arial" pitchFamily="34" charset="0"/>
              </a:rPr>
              <a:t>, ולוודא את קיום המסמכים הנדרשים לגבי כל אחד מהם, </a:t>
            </a:r>
            <a:r>
              <a:rPr lang="he-IL" sz="2400" b="1" dirty="0" err="1" smtClean="0">
                <a:solidFill>
                  <a:srgbClr val="FF0000"/>
                </a:solidFill>
                <a:latin typeface="Arial" pitchFamily="34" charset="0"/>
                <a:ea typeface="Times New Roman" pitchFamily="18" charset="0"/>
                <a:cs typeface="Arial" pitchFamily="34" charset="0"/>
              </a:rPr>
              <a:t>הכל</a:t>
            </a:r>
            <a:r>
              <a:rPr lang="he-IL" sz="2400" b="1" dirty="0" smtClean="0">
                <a:solidFill>
                  <a:srgbClr val="FF0000"/>
                </a:solidFill>
                <a:latin typeface="Arial" pitchFamily="34" charset="0"/>
                <a:ea typeface="Times New Roman" pitchFamily="18" charset="0"/>
                <a:cs typeface="Arial" pitchFamily="34" charset="0"/>
              </a:rPr>
              <a:t> כמפורט בטופס המתאים לסוג הרכב כפי שמובא בחלק ג' בתוספת השלוש עשרה ולמלא אותו, וזאת לאחר שנערכה לרכב בדיקת תקינות על ידי קצין הבטיחות או על ידי מוסך כמפורט בפסקה (13) או על ידי מכון רישוי בהתאם לצורכי הבדיקה הנדרשת, ובתום הבדיקה יאשר בחתימתו על גבי רישיון ההפעלה או רישיון המוביל, לפי סוג הרכב, את תקינות הרכב;</a:t>
            </a:r>
            <a:endParaRPr lang="en-US" sz="2400" b="1" dirty="0" smtClean="0">
              <a:solidFill>
                <a:srgbClr val="FF0000"/>
              </a:solidFill>
              <a:latin typeface="Arial" pitchFamily="34" charset="0"/>
              <a:cs typeface="Arial" pitchFamily="34" charset="0"/>
            </a:endParaRPr>
          </a:p>
        </p:txBody>
      </p:sp>
      <p:sp>
        <p:nvSpPr>
          <p:cNvPr id="4" name="TextBox 3"/>
          <p:cNvSpPr txBox="1"/>
          <p:nvPr/>
        </p:nvSpPr>
        <p:spPr>
          <a:xfrm>
            <a:off x="0" y="2996952"/>
            <a:ext cx="9071992" cy="3785652"/>
          </a:xfrm>
          <a:prstGeom prst="rect">
            <a:avLst/>
          </a:prstGeom>
          <a:noFill/>
        </p:spPr>
        <p:txBody>
          <a:bodyPr wrap="square" rtlCol="1">
            <a:spAutoFit/>
          </a:bodyPr>
          <a:lstStyle/>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15) </a:t>
            </a:r>
            <a:r>
              <a:rPr lang="he-IL" sz="2400" b="1" u="sng" dirty="0" smtClean="0">
                <a:solidFill>
                  <a:srgbClr val="FF0000"/>
                </a:solidFill>
                <a:latin typeface="Arial" pitchFamily="34" charset="0"/>
                <a:ea typeface="Times New Roman" pitchFamily="18" charset="0"/>
                <a:cs typeface="Arial" pitchFamily="34" charset="0"/>
              </a:rPr>
              <a:t>לבצע בדיקת תקינות מערכות לרכב אחר</a:t>
            </a:r>
            <a:r>
              <a:rPr lang="he-IL" sz="2400" b="1" dirty="0" smtClean="0">
                <a:solidFill>
                  <a:srgbClr val="FF0000"/>
                </a:solidFill>
                <a:latin typeface="Arial" pitchFamily="34" charset="0"/>
                <a:ea typeface="Times New Roman" pitchFamily="18" charset="0"/>
                <a:cs typeface="Arial" pitchFamily="34" charset="0"/>
              </a:rPr>
              <a:t> מזה שפורט בפסקה (14) ולוודא את קיום מסמכיו, ולמלא את הטופס המתאים לסוג הרכב כפי שמובא בחלק ג' בתוספת השלוש עשרה, וזאת בפרקי הזמן האלה: </a:t>
            </a:r>
            <a:endParaRPr lang="en-US" sz="2400" b="1"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(א) לגבי רכב, למעט רכב השכרה ורכב החכר, אשר נמצא בחצר משרד  </a:t>
            </a: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להסעות, כהגדרתו בתקנה 579, בעל רישיון לשירות השכרת רכב – </a:t>
            </a: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a:t>
            </a:r>
            <a:r>
              <a:rPr lang="he-IL" sz="2400" b="1" u="sng" dirty="0" smtClean="0">
                <a:solidFill>
                  <a:srgbClr val="FF0000"/>
                </a:solidFill>
                <a:latin typeface="Arial" pitchFamily="34" charset="0"/>
                <a:ea typeface="Times New Roman" pitchFamily="18" charset="0"/>
                <a:cs typeface="Arial" pitchFamily="34" charset="0"/>
              </a:rPr>
              <a:t>אחת לשישה חודשים</a:t>
            </a:r>
            <a:r>
              <a:rPr lang="he-IL" sz="2400" b="1" dirty="0" smtClean="0">
                <a:solidFill>
                  <a:srgbClr val="FF0000"/>
                </a:solidFill>
                <a:latin typeface="Arial" pitchFamily="34" charset="0"/>
                <a:ea typeface="Times New Roman" pitchFamily="18" charset="0"/>
                <a:cs typeface="Arial" pitchFamily="34" charset="0"/>
              </a:rPr>
              <a:t>;</a:t>
            </a:r>
            <a:endParaRPr lang="en-US" sz="2400" b="1"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(ב) לגבי רכב השכרה ורכב החכר אשר נמצא בחצר משרד להסעות, </a:t>
            </a:r>
          </a:p>
          <a:p>
            <a:pPr lvl="0" eaLnBrk="0" fontAlgn="base" hangingPunct="0">
              <a:spcBef>
                <a:spcPct val="0"/>
              </a:spcBef>
              <a:spcAft>
                <a:spcPct val="0"/>
              </a:spcAft>
            </a:pPr>
            <a:r>
              <a:rPr lang="he-IL" sz="2400" b="1" spc="-20" dirty="0" smtClean="0">
                <a:solidFill>
                  <a:srgbClr val="FF0000"/>
                </a:solidFill>
                <a:latin typeface="Arial" pitchFamily="34" charset="0"/>
                <a:ea typeface="Times New Roman" pitchFamily="18" charset="0"/>
                <a:cs typeface="Arial" pitchFamily="34" charset="0"/>
              </a:rPr>
              <a:t>   </a:t>
            </a:r>
            <a:r>
              <a:rPr lang="he-IL" sz="2400" b="1" spc="-30" dirty="0" smtClean="0">
                <a:solidFill>
                  <a:srgbClr val="FF0000"/>
                </a:solidFill>
                <a:latin typeface="Arial" pitchFamily="34" charset="0"/>
                <a:ea typeface="Times New Roman" pitchFamily="18" charset="0"/>
                <a:cs typeface="Arial" pitchFamily="34" charset="0"/>
              </a:rPr>
              <a:t>כהגדרתו בתקנה 579, בעל רישיון לשירות השכרת רכב – </a:t>
            </a:r>
            <a:r>
              <a:rPr lang="he-IL" sz="2400" b="1" u="sng" spc="-30" dirty="0" smtClean="0">
                <a:solidFill>
                  <a:srgbClr val="FF0000"/>
                </a:solidFill>
                <a:latin typeface="Arial" pitchFamily="34" charset="0"/>
                <a:ea typeface="Times New Roman" pitchFamily="18" charset="0"/>
                <a:cs typeface="Arial" pitchFamily="34" charset="0"/>
              </a:rPr>
              <a:t>אחת ל-3 שנים</a:t>
            </a:r>
            <a:r>
              <a:rPr lang="he-IL" sz="2400" b="1" spc="-30" dirty="0" smtClean="0">
                <a:solidFill>
                  <a:srgbClr val="FF0000"/>
                </a:solidFill>
                <a:latin typeface="Arial" pitchFamily="34" charset="0"/>
                <a:ea typeface="Times New Roman" pitchFamily="18" charset="0"/>
                <a:cs typeface="Arial" pitchFamily="34" charset="0"/>
              </a:rPr>
              <a:t>;</a:t>
            </a:r>
            <a:endParaRPr lang="en-US" sz="2400" b="1" spc="-30"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(ג) על אף האמור בפסקאות משנה (א) ו-(ב), לגבי רכב שגילו מעל 3 </a:t>
            </a: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   שנים – </a:t>
            </a:r>
            <a:r>
              <a:rPr lang="he-IL" sz="2400" b="1" u="sng" dirty="0" smtClean="0">
                <a:solidFill>
                  <a:srgbClr val="FF0000"/>
                </a:solidFill>
                <a:latin typeface="Arial" pitchFamily="34" charset="0"/>
                <a:ea typeface="Times New Roman" pitchFamily="18" charset="0"/>
                <a:cs typeface="Arial" pitchFamily="34" charset="0"/>
              </a:rPr>
              <a:t>אחת לשלושה חודשים</a:t>
            </a:r>
            <a:r>
              <a:rPr lang="he-IL" sz="2400" b="1" dirty="0" smtClean="0">
                <a:solidFill>
                  <a:srgbClr val="FF0000"/>
                </a:solidFill>
                <a:latin typeface="Arial" pitchFamily="34" charset="0"/>
                <a:ea typeface="Times New Roman" pitchFamily="18" charset="0"/>
                <a:cs typeface="Arial" pitchFamily="34" charset="0"/>
              </a:rPr>
              <a:t>;</a:t>
            </a:r>
            <a:endParaRPr lang="en-US" sz="2400" b="1" dirty="0" smtClean="0">
              <a:solidFill>
                <a:srgbClr val="FF0000"/>
              </a:solidFill>
              <a:latin typeface="Arial" pitchFamily="34" charset="0"/>
              <a:cs typeface="Arial" pitchFamily="34" charset="0"/>
            </a:endParaRPr>
          </a:p>
        </p:txBody>
      </p:sp>
      <p:sp>
        <p:nvSpPr>
          <p:cNvPr id="5" name="TextBox 4"/>
          <p:cNvSpPr txBox="1"/>
          <p:nvPr/>
        </p:nvSpPr>
        <p:spPr>
          <a:xfrm rot="19292961">
            <a:off x="5170" y="2956391"/>
            <a:ext cx="8820472" cy="430887"/>
          </a:xfrm>
          <a:prstGeom prst="rect">
            <a:avLst/>
          </a:prstGeom>
          <a:solidFill>
            <a:srgbClr val="FFFF00"/>
          </a:solidFill>
        </p:spPr>
        <p:txBody>
          <a:bodyPr wrap="square" rtlCol="1">
            <a:spAutoFit/>
          </a:bodyPr>
          <a:lstStyle/>
          <a:p>
            <a:pPr algn="ctr"/>
            <a:r>
              <a:rPr lang="he-IL" sz="2200" b="1" dirty="0" smtClean="0"/>
              <a:t>לביצוע הבדיקות בסעיפים 14 ו-15 יש טופסי בדיקות בתוספת ה-13, חלק ג'</a:t>
            </a:r>
            <a:endParaRPr lang="he-IL" sz="2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3000" fill="hold"/>
                                        <p:tgtEl>
                                          <p:spTgt spid="5"/>
                                        </p:tgtEl>
                                        <p:attrNameLst>
                                          <p:attrName>ppt_w</p:attrName>
                                        </p:attrNameLst>
                                      </p:cBhvr>
                                      <p:tavLst>
                                        <p:tav tm="0">
                                          <p:val>
                                            <p:fltVal val="0"/>
                                          </p:val>
                                        </p:tav>
                                        <p:tav tm="100000">
                                          <p:val>
                                            <p:strVal val="#ppt_w"/>
                                          </p:val>
                                        </p:tav>
                                      </p:tavLst>
                                    </p:anim>
                                    <p:anim calcmode="lin" valueType="num">
                                      <p:cBhvr>
                                        <p:cTn id="14" dur="3000" fill="hold"/>
                                        <p:tgtEl>
                                          <p:spTgt spid="5"/>
                                        </p:tgtEl>
                                        <p:attrNameLst>
                                          <p:attrName>ppt_h</p:attrName>
                                        </p:attrNameLst>
                                      </p:cBhvr>
                                      <p:tavLst>
                                        <p:tav tm="0">
                                          <p:val>
                                            <p:fltVal val="0"/>
                                          </p:val>
                                        </p:tav>
                                        <p:tav tm="100000">
                                          <p:val>
                                            <p:strVal val="#ppt_h"/>
                                          </p:val>
                                        </p:tav>
                                      </p:tavLst>
                                    </p:anim>
                                    <p:anim calcmode="lin" valueType="num">
                                      <p:cBhvr>
                                        <p:cTn id="15" dur="3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6" dur="3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12448" t="18734" r="17266" b="10173"/>
          <a:stretch>
            <a:fillRect/>
          </a:stretch>
        </p:blipFill>
        <p:spPr bwMode="auto">
          <a:xfrm>
            <a:off x="-1016" y="1052736"/>
            <a:ext cx="9145016" cy="5400600"/>
          </a:xfrm>
          <a:prstGeom prst="rect">
            <a:avLst/>
          </a:prstGeom>
          <a:noFill/>
          <a:ln w="9525">
            <a:noFill/>
            <a:miter lim="800000"/>
            <a:headEnd/>
            <a:tailEnd/>
          </a:ln>
        </p:spPr>
      </p:pic>
      <p:sp>
        <p:nvSpPr>
          <p:cNvPr id="3" name="TextBox 2"/>
          <p:cNvSpPr txBox="1"/>
          <p:nvPr/>
        </p:nvSpPr>
        <p:spPr>
          <a:xfrm>
            <a:off x="1907704" y="188640"/>
            <a:ext cx="6120680" cy="461665"/>
          </a:xfrm>
          <a:prstGeom prst="rect">
            <a:avLst/>
          </a:prstGeom>
          <a:noFill/>
        </p:spPr>
        <p:txBody>
          <a:bodyPr wrap="square" rtlCol="1">
            <a:spAutoFit/>
          </a:bodyPr>
          <a:lstStyle/>
          <a:p>
            <a:pPr algn="ctr"/>
            <a:r>
              <a:rPr lang="he-IL" sz="2400" b="1" spc="300" dirty="0" smtClean="0"/>
              <a:t>טופס לדוגמה מתוספת שלוש עשרה</a:t>
            </a:r>
            <a:endParaRPr lang="he-IL" sz="2400" b="1" spc="3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35496" y="116632"/>
            <a:ext cx="9108504" cy="4893647"/>
          </a:xfrm>
          <a:prstGeom prst="rect">
            <a:avLst/>
          </a:prstGeom>
        </p:spPr>
        <p:txBody>
          <a:bodyPr wrap="square">
            <a:spAutoFit/>
          </a:bodyPr>
          <a:lstStyle/>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(16) </a:t>
            </a:r>
            <a:r>
              <a:rPr lang="he-IL" sz="2400" b="1" u="sng" dirty="0" smtClean="0">
                <a:solidFill>
                  <a:srgbClr val="FF0000"/>
                </a:solidFill>
                <a:latin typeface="Arial" pitchFamily="34" charset="0"/>
                <a:ea typeface="Times New Roman" pitchFamily="18" charset="0"/>
                <a:cs typeface="Arial" pitchFamily="34" charset="0"/>
              </a:rPr>
              <a:t>לבדוק את דסקות הטכוגרף</a:t>
            </a:r>
            <a:r>
              <a:rPr lang="he-IL" sz="2400" b="1" dirty="0" smtClean="0">
                <a:solidFill>
                  <a:srgbClr val="FF0000"/>
                </a:solidFill>
                <a:latin typeface="Arial" pitchFamily="34" charset="0"/>
                <a:ea typeface="Times New Roman" pitchFamily="18" charset="0"/>
                <a:cs typeface="Arial" pitchFamily="34" charset="0"/>
              </a:rPr>
              <a:t> המותקנות ברכב, לפענח ולטפל בחריגות כדי לפקח על שעות הנהיגה והמנוחה ועל מהירות הנסיעה של הנהגים במפעל, לתעד את פענוח </a:t>
            </a:r>
            <a:r>
              <a:rPr lang="he-IL" sz="2400" b="1" dirty="0" err="1" smtClean="0">
                <a:solidFill>
                  <a:srgbClr val="FF0000"/>
                </a:solidFill>
                <a:latin typeface="Arial" pitchFamily="34" charset="0"/>
                <a:ea typeface="Times New Roman" pitchFamily="18" charset="0"/>
                <a:cs typeface="Arial" pitchFamily="34" charset="0"/>
              </a:rPr>
              <a:t>הדסקות</a:t>
            </a:r>
            <a:r>
              <a:rPr lang="he-IL" sz="2400" b="1" dirty="0" smtClean="0">
                <a:solidFill>
                  <a:srgbClr val="FF0000"/>
                </a:solidFill>
                <a:latin typeface="Arial" pitchFamily="34" charset="0"/>
                <a:ea typeface="Times New Roman" pitchFamily="18" charset="0"/>
                <a:cs typeface="Arial" pitchFamily="34" charset="0"/>
              </a:rPr>
              <a:t> ולכן לתעד את </a:t>
            </a:r>
            <a:r>
              <a:rPr lang="he-IL" sz="2400" b="1" dirty="0" err="1" smtClean="0">
                <a:solidFill>
                  <a:srgbClr val="FF0000"/>
                </a:solidFill>
                <a:latin typeface="Arial" pitchFamily="34" charset="0"/>
                <a:ea typeface="Times New Roman" pitchFamily="18" charset="0"/>
                <a:cs typeface="Arial" pitchFamily="34" charset="0"/>
              </a:rPr>
              <a:t>הדסקות</a:t>
            </a:r>
            <a:r>
              <a:rPr lang="he-IL" sz="2400" b="1" dirty="0" smtClean="0">
                <a:solidFill>
                  <a:srgbClr val="FF0000"/>
                </a:solidFill>
                <a:latin typeface="Arial" pitchFamily="34" charset="0"/>
                <a:ea typeface="Times New Roman" pitchFamily="18" charset="0"/>
                <a:cs typeface="Arial" pitchFamily="34" charset="0"/>
              </a:rPr>
              <a:t> המעידות על החריגות, ולשמור את התיעוד האמור במשרדו במשך 180 ימים לפחות;</a:t>
            </a:r>
            <a:endParaRPr lang="en-US" sz="2400" b="1"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(17) </a:t>
            </a:r>
            <a:r>
              <a:rPr lang="he-IL" sz="2400" b="1" u="sng" dirty="0" smtClean="0">
                <a:solidFill>
                  <a:srgbClr val="FF0000"/>
                </a:solidFill>
                <a:latin typeface="Arial" pitchFamily="34" charset="0"/>
                <a:ea typeface="Times New Roman" pitchFamily="18" charset="0"/>
                <a:cs typeface="Arial" pitchFamily="34" charset="0"/>
              </a:rPr>
              <a:t>לערוך תיעוד בדבר ביצוע ההמלצות בנושאי בטיחות שמסר לבעל המפעל</a:t>
            </a:r>
            <a:r>
              <a:rPr lang="he-IL" sz="2400" b="1" dirty="0" smtClean="0">
                <a:solidFill>
                  <a:srgbClr val="FF0000"/>
                </a:solidFill>
                <a:latin typeface="Arial" pitchFamily="34" charset="0"/>
                <a:ea typeface="Times New Roman" pitchFamily="18" charset="0"/>
                <a:cs typeface="Arial" pitchFamily="34" charset="0"/>
              </a:rPr>
              <a:t> לפי תקנות 587 ו-587א1 ולדווח לרשות על אי-ביצוען;</a:t>
            </a:r>
            <a:endParaRPr lang="en-US" sz="2400" b="1"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(18) </a:t>
            </a:r>
            <a:r>
              <a:rPr lang="he-IL" sz="2400" b="1" u="sng" dirty="0" smtClean="0">
                <a:solidFill>
                  <a:srgbClr val="FF0000"/>
                </a:solidFill>
                <a:latin typeface="Arial" pitchFamily="34" charset="0"/>
                <a:ea typeface="Times New Roman" pitchFamily="18" charset="0"/>
                <a:cs typeface="Arial" pitchFamily="34" charset="0"/>
              </a:rPr>
              <a:t>לערוך תחקיר פנימי במפעל בנוגע לתאונות דרכים</a:t>
            </a:r>
            <a:r>
              <a:rPr lang="he-IL" sz="2400" b="1" dirty="0" smtClean="0">
                <a:latin typeface="Arial" pitchFamily="34" charset="0"/>
                <a:ea typeface="Times New Roman" pitchFamily="18" charset="0"/>
                <a:cs typeface="Arial" pitchFamily="34" charset="0"/>
              </a:rPr>
              <a:t>*</a:t>
            </a:r>
            <a:r>
              <a:rPr lang="he-IL" sz="2400" b="1" dirty="0" smtClean="0">
                <a:solidFill>
                  <a:srgbClr val="FF0000"/>
                </a:solidFill>
                <a:latin typeface="Arial" pitchFamily="34" charset="0"/>
                <a:ea typeface="Times New Roman" pitchFamily="18" charset="0"/>
                <a:cs typeface="Arial" pitchFamily="34" charset="0"/>
              </a:rPr>
              <a:t> והפקת לקחים, במקרים שבהם נגרם נזק לכלי רכב או לאדם ולבצע מעקב אחר יישומם; ואולם לא יבוצע תחקיר פנימי כאמור בנוגע לתאונה שבה נגרם נזק לאדם, אלא אם כן פנה קצין הבטיחות בכתב אל הקצין הממונה על החקירה במשטרת ישראל בבקשה לביצוע תחקיר כאמור, והקצין אישר בכתב את עריכתו; אי-מתן מענה מהקצין הממונה על החקירה בתוך 21 ימים ממועד קבלת הבקשה במשטרה, ייחשב בהסכמה מטעמו לעריכת התחקיר; </a:t>
            </a:r>
            <a:endParaRPr lang="en-US" sz="2400" b="1" dirty="0" smtClean="0">
              <a:solidFill>
                <a:srgbClr val="FF0000"/>
              </a:solidFill>
              <a:latin typeface="Arial" pitchFamily="34" charset="0"/>
              <a:cs typeface="Arial" pitchFamily="34" charset="0"/>
            </a:endParaRPr>
          </a:p>
        </p:txBody>
      </p:sp>
      <p:sp>
        <p:nvSpPr>
          <p:cNvPr id="3" name="TextBox 2"/>
          <p:cNvSpPr txBox="1"/>
          <p:nvPr/>
        </p:nvSpPr>
        <p:spPr>
          <a:xfrm>
            <a:off x="539552" y="5301208"/>
            <a:ext cx="8280920" cy="1200329"/>
          </a:xfrm>
          <a:prstGeom prst="rect">
            <a:avLst/>
          </a:prstGeom>
          <a:noFill/>
          <a:ln>
            <a:solidFill>
              <a:srgbClr val="FF0000"/>
            </a:solidFill>
          </a:ln>
        </p:spPr>
        <p:txBody>
          <a:bodyPr wrap="square" rtlCol="1">
            <a:spAutoFit/>
          </a:bodyPr>
          <a:lstStyle/>
          <a:p>
            <a:r>
              <a:rPr lang="he-IL" sz="2400" b="1" dirty="0" smtClean="0"/>
              <a:t>* הגדרת תאונת דרכים בתקנה 579(4):</a:t>
            </a:r>
          </a:p>
          <a:p>
            <a:r>
              <a:rPr lang="he-IL" sz="2400" b="1" dirty="0" smtClean="0">
                <a:solidFill>
                  <a:srgbClr val="FF0000"/>
                </a:solidFill>
              </a:rPr>
              <a:t>"תאונת דרכים" - אירוע שבו היה מעורב כלי רכב במהלך נסיעה או חניה שכתוצאה ממנו נגרמה פגיעה באדם, בבעל חיים או ברכוש.</a:t>
            </a:r>
            <a:endParaRPr lang="he-IL"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549222"/>
            <a:ext cx="7056784" cy="1692771"/>
          </a:xfrm>
          <a:prstGeom prst="rect">
            <a:avLst/>
          </a:prstGeom>
          <a:noFill/>
        </p:spPr>
        <p:txBody>
          <a:bodyPr wrap="square" rtlCol="1">
            <a:spAutoFit/>
          </a:bodyPr>
          <a:lstStyle/>
          <a:p>
            <a:r>
              <a:rPr lang="he-IL" sz="2800" b="1" dirty="0" smtClean="0">
                <a:solidFill>
                  <a:srgbClr val="002060"/>
                </a:solidFill>
              </a:rPr>
              <a:t>תקנות 585א: בדיקת רישיונות ומידע </a:t>
            </a:r>
            <a:r>
              <a:rPr lang="he-IL" sz="2800" b="1" dirty="0" err="1" smtClean="0">
                <a:solidFill>
                  <a:srgbClr val="002060"/>
                </a:solidFill>
              </a:rPr>
              <a:t>תעבורתי</a:t>
            </a:r>
            <a:endParaRPr lang="he-IL" sz="2800" b="1" dirty="0" smtClean="0">
              <a:solidFill>
                <a:srgbClr val="002060"/>
              </a:solidFill>
            </a:endParaRPr>
          </a:p>
          <a:p>
            <a:r>
              <a:rPr lang="he-IL" sz="2800" b="1" dirty="0" smtClean="0">
                <a:solidFill>
                  <a:srgbClr val="002060"/>
                </a:solidFill>
              </a:rPr>
              <a:t>        ו-585ב: תקשורת מקוונת עם רשות הרישוי</a:t>
            </a:r>
          </a:p>
          <a:p>
            <a:pPr algn="ctr"/>
            <a:endParaRPr lang="he-IL" sz="1600" b="1" dirty="0" smtClean="0">
              <a:solidFill>
                <a:srgbClr val="002060"/>
              </a:solidFill>
            </a:endParaRPr>
          </a:p>
          <a:p>
            <a:pPr algn="ctr"/>
            <a:r>
              <a:rPr lang="he-IL" sz="2800" b="1" dirty="0" smtClean="0"/>
              <a:t>אין שינוי</a:t>
            </a:r>
            <a:endParaRPr lang="he-IL" sz="2800" b="1" dirty="0"/>
          </a:p>
        </p:txBody>
      </p:sp>
      <p:pic>
        <p:nvPicPr>
          <p:cNvPr id="1026" name="Picture 2" descr="C:\Users\User\Pictures\‏‏תמונות\איורים לאשד\רכב לא מוכר.jpg"/>
          <p:cNvPicPr>
            <a:picLocks noChangeAspect="1" noChangeArrowheads="1"/>
          </p:cNvPicPr>
          <p:nvPr/>
        </p:nvPicPr>
        <p:blipFill>
          <a:blip r:embed="rId2" cstate="print"/>
          <a:srcRect/>
          <a:stretch>
            <a:fillRect/>
          </a:stretch>
        </p:blipFill>
        <p:spPr bwMode="auto">
          <a:xfrm flipH="1">
            <a:off x="3491880" y="4293096"/>
            <a:ext cx="2808312" cy="2377766"/>
          </a:xfrm>
          <a:prstGeom prst="rect">
            <a:avLst/>
          </a:prstGeom>
          <a:noFill/>
        </p:spPr>
      </p:pic>
      <p:sp>
        <p:nvSpPr>
          <p:cNvPr id="4" name="TextBox 3"/>
          <p:cNvSpPr txBox="1"/>
          <p:nvPr/>
        </p:nvSpPr>
        <p:spPr>
          <a:xfrm>
            <a:off x="0" y="0"/>
            <a:ext cx="9144000" cy="1938992"/>
          </a:xfrm>
          <a:prstGeom prst="rect">
            <a:avLst/>
          </a:prstGeom>
          <a:noFill/>
        </p:spPr>
        <p:txBody>
          <a:bodyPr wrap="square" rtlCol="1">
            <a:spAutoFit/>
          </a:bodyPr>
          <a:lstStyle/>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(19) </a:t>
            </a:r>
            <a:r>
              <a:rPr lang="he-IL" sz="2400" b="1" u="sng" dirty="0" smtClean="0">
                <a:solidFill>
                  <a:srgbClr val="FF0000"/>
                </a:solidFill>
                <a:latin typeface="Arial" pitchFamily="34" charset="0"/>
                <a:ea typeface="Times New Roman" pitchFamily="18" charset="0"/>
                <a:cs typeface="Arial" pitchFamily="34" charset="0"/>
              </a:rPr>
              <a:t>להכין הוראות נוהל בטיחות</a:t>
            </a:r>
            <a:r>
              <a:rPr lang="he-IL" sz="2400" b="1" dirty="0" smtClean="0">
                <a:solidFill>
                  <a:srgbClr val="FF0000"/>
                </a:solidFill>
                <a:latin typeface="Arial" pitchFamily="34" charset="0"/>
                <a:ea typeface="Times New Roman" pitchFamily="18" charset="0"/>
                <a:cs typeface="Arial" pitchFamily="34" charset="0"/>
              </a:rPr>
              <a:t> פרטניות לפעילות כלי הרכב במפעל;</a:t>
            </a:r>
            <a:endParaRPr lang="en-US" sz="2400" b="1"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(20) </a:t>
            </a:r>
            <a:r>
              <a:rPr lang="he-IL" sz="2400" b="1" u="sng" dirty="0" smtClean="0">
                <a:solidFill>
                  <a:srgbClr val="FF0000"/>
                </a:solidFill>
                <a:latin typeface="Arial" pitchFamily="34" charset="0"/>
                <a:ea typeface="Times New Roman" pitchFamily="18" charset="0"/>
                <a:cs typeface="Arial" pitchFamily="34" charset="0"/>
              </a:rPr>
              <a:t>לפעול בהתאם להנחיות הרשות</a:t>
            </a:r>
            <a:r>
              <a:rPr lang="he-IL" sz="2400" b="1" dirty="0" smtClean="0">
                <a:solidFill>
                  <a:srgbClr val="FF0000"/>
                </a:solidFill>
                <a:latin typeface="Arial" pitchFamily="34" charset="0"/>
                <a:ea typeface="Times New Roman" pitchFamily="18" charset="0"/>
                <a:cs typeface="Arial" pitchFamily="34" charset="0"/>
              </a:rPr>
              <a:t> והוראותיה ולמלא את תפקידו לפי כל דין.</a:t>
            </a:r>
            <a:endParaRPr lang="en-US" sz="2400" b="1" dirty="0" smtClean="0">
              <a:solidFill>
                <a:srgbClr val="FF0000"/>
              </a:solidFill>
              <a:latin typeface="Arial" pitchFamily="34" charset="0"/>
              <a:cs typeface="Arial" pitchFamily="34" charset="0"/>
            </a:endParaRPr>
          </a:p>
          <a:p>
            <a:pPr lvl="0" eaLnBrk="0" fontAlgn="base" hangingPunct="0">
              <a:spcBef>
                <a:spcPct val="0"/>
              </a:spcBef>
              <a:spcAft>
                <a:spcPct val="0"/>
              </a:spcAft>
            </a:pPr>
            <a:r>
              <a:rPr lang="he-IL" sz="2400" b="1" dirty="0" smtClean="0">
                <a:solidFill>
                  <a:srgbClr val="FF0000"/>
                </a:solidFill>
                <a:latin typeface="Arial" pitchFamily="34" charset="0"/>
                <a:ea typeface="Times New Roman" pitchFamily="18" charset="0"/>
                <a:cs typeface="Arial" pitchFamily="34" charset="0"/>
              </a:rPr>
              <a:t>(21) </a:t>
            </a:r>
            <a:r>
              <a:rPr lang="he-IL" sz="2400" b="1" u="sng" dirty="0" smtClean="0">
                <a:solidFill>
                  <a:srgbClr val="FF0000"/>
                </a:solidFill>
                <a:latin typeface="Arial" pitchFamily="34" charset="0"/>
                <a:ea typeface="Times New Roman" pitchFamily="18" charset="0"/>
                <a:cs typeface="Arial" pitchFamily="34" charset="0"/>
              </a:rPr>
              <a:t>לדווח לבעל המפעל, אחת לרבעון, על ריכוז המידע הנמצא בידו לפי חלק זה לתקנות</a:t>
            </a:r>
            <a:r>
              <a:rPr lang="he-IL" sz="2400" b="1" dirty="0" smtClean="0">
                <a:solidFill>
                  <a:srgbClr val="FF0000"/>
                </a:solidFill>
                <a:latin typeface="Arial" pitchFamily="34" charset="0"/>
                <a:ea typeface="Times New Roman" pitchFamily="18" charset="0"/>
                <a:cs typeface="Arial" pitchFamily="34" charset="0"/>
              </a:rPr>
              <a:t>, ובכלל זה על הנהגים וכלי הרכב במפעל. </a:t>
            </a:r>
            <a:endParaRPr lang="he-IL" sz="2400" b="1" dirty="0" smtClean="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4" presetClass="entr" presetSubtype="0" fill="hold" nodeType="afterEffect">
                                  <p:stCondLst>
                                    <p:cond delay="0"/>
                                  </p:stCondLst>
                                  <p:childTnLst>
                                    <p:set>
                                      <p:cBhvr>
                                        <p:cTn id="11" dur="1" fill="hold">
                                          <p:stCondLst>
                                            <p:cond delay="0"/>
                                          </p:stCondLst>
                                        </p:cTn>
                                        <p:tgtEl>
                                          <p:spTgt spid="1026"/>
                                        </p:tgtEl>
                                        <p:attrNameLst>
                                          <p:attrName>style.visibility</p:attrName>
                                        </p:attrNameLst>
                                      </p:cBhvr>
                                      <p:to>
                                        <p:strVal val="visible"/>
                                      </p:to>
                                    </p:set>
                                    <p:anim from="(-#ppt_w/2)" to="(#ppt_x)" calcmode="lin" valueType="num">
                                      <p:cBhvr>
                                        <p:cTn id="12" dur="3000" fill="hold">
                                          <p:stCondLst>
                                            <p:cond delay="0"/>
                                          </p:stCondLst>
                                        </p:cTn>
                                        <p:tgtEl>
                                          <p:spTgt spid="1026"/>
                                        </p:tgtEl>
                                        <p:attrNameLst>
                                          <p:attrName>ppt_x</p:attrName>
                                        </p:attrNameLst>
                                      </p:cBhvr>
                                    </p:anim>
                                    <p:anim from="0" to="-1.0" calcmode="lin" valueType="num">
                                      <p:cBhvr>
                                        <p:cTn id="13" dur="1000" decel="50000" autoRev="1" fill="hold">
                                          <p:stCondLst>
                                            <p:cond delay="3000"/>
                                          </p:stCondLst>
                                        </p:cTn>
                                        <p:tgtEl>
                                          <p:spTgt spid="1026"/>
                                        </p:tgtEl>
                                        <p:attrNameLst>
                                          <p:attrName>xshear</p:attrName>
                                        </p:attrNameLst>
                                      </p:cBhvr>
                                    </p:anim>
                                    <p:animScale>
                                      <p:cBhvr>
                                        <p:cTn id="14" dur="1000" decel="100000" autoRev="1" fill="hold">
                                          <p:stCondLst>
                                            <p:cond delay="3000"/>
                                          </p:stCondLst>
                                        </p:cTn>
                                        <p:tgtEl>
                                          <p:spTgt spid="1026"/>
                                        </p:tgtEl>
                                      </p:cBhvr>
                                      <p:from x="100000" y="100000"/>
                                      <p:to x="80000" y="100000"/>
                                    </p:animScale>
                                    <p:anim by="(#ppt_h/3+#ppt_w*0.1)" calcmode="lin" valueType="num">
                                      <p:cBhvr additive="sum">
                                        <p:cTn id="15" dur="1000" decel="100000" autoRev="1" fill="hold">
                                          <p:stCondLst>
                                            <p:cond delay="3000"/>
                                          </p:stCondLst>
                                        </p:cTn>
                                        <p:tgtEl>
                                          <p:spTgt spid="102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749022"/>
            <a:ext cx="7056784" cy="1815882"/>
          </a:xfrm>
          <a:prstGeom prst="rect">
            <a:avLst/>
          </a:prstGeom>
          <a:noFill/>
        </p:spPr>
        <p:txBody>
          <a:bodyPr wrap="square" rtlCol="1">
            <a:spAutoFit/>
          </a:bodyPr>
          <a:lstStyle/>
          <a:p>
            <a:pPr algn="ctr"/>
            <a:r>
              <a:rPr lang="he-IL" sz="2800" b="1" dirty="0" smtClean="0">
                <a:solidFill>
                  <a:srgbClr val="002060"/>
                </a:solidFill>
              </a:rPr>
              <a:t>תקנה 586: סמכות קצין הבטיחות לאסור שימוש ברכב לא תקין</a:t>
            </a:r>
          </a:p>
          <a:p>
            <a:pPr algn="ctr"/>
            <a:endParaRPr lang="he-IL" sz="2800" b="1" dirty="0" smtClean="0">
              <a:solidFill>
                <a:srgbClr val="002060"/>
              </a:solidFill>
            </a:endParaRPr>
          </a:p>
          <a:p>
            <a:pPr algn="ctr"/>
            <a:r>
              <a:rPr lang="he-IL" sz="2800" b="1" dirty="0" smtClean="0"/>
              <a:t>אין שינוי</a:t>
            </a:r>
            <a:endParaRPr lang="he-IL" sz="2800" b="1" dirty="0"/>
          </a:p>
        </p:txBody>
      </p:sp>
      <p:pic>
        <p:nvPicPr>
          <p:cNvPr id="2050" name="Picture 2" descr="C:\Users\User\Pictures\‏‏תמונות\איורים לאשד 2\משולש ואפוד.jpg"/>
          <p:cNvPicPr>
            <a:picLocks noChangeAspect="1" noChangeArrowheads="1"/>
          </p:cNvPicPr>
          <p:nvPr/>
        </p:nvPicPr>
        <p:blipFill>
          <a:blip r:embed="rId2" cstate="print"/>
          <a:srcRect/>
          <a:stretch>
            <a:fillRect/>
          </a:stretch>
        </p:blipFill>
        <p:spPr bwMode="auto">
          <a:xfrm>
            <a:off x="2295128" y="2780928"/>
            <a:ext cx="4437112" cy="3327834"/>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07504" y="116632"/>
            <a:ext cx="8784976" cy="54938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תקנה 587: </a:t>
            </a:r>
            <a:r>
              <a:rPr kumimoji="0" lang="he-IL" sz="2400" b="1" i="0" u="none" strike="sngStrike" cap="none" normalizeH="0" baseline="0" dirty="0" smtClean="0">
                <a:ln>
                  <a:noFill/>
                </a:ln>
                <a:solidFill>
                  <a:srgbClr val="002060"/>
                </a:solidFill>
                <a:effectLst/>
                <a:latin typeface="Arial" pitchFamily="34" charset="0"/>
                <a:ea typeface="Times New Roman" pitchFamily="18" charset="0"/>
                <a:cs typeface="Arial" pitchFamily="34" charset="0"/>
              </a:rPr>
              <a:t>הודעה על ליקויים </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דוח על שינוי והודעה על הפרה</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ts val="60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(א) </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קצין בטיחות יודיע בכתב לבעל המפעל על כל ליקוי שמצא ברכב של המפעל או הנמצא בשליטתו העלול לסכן את התנועה ועל כל פגם בעבודות הנהגים ובהתנהגותם בדרך וכן על כל ליקוי במצב בריאותם של הנהגים.</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ts val="60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(ב)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מצא קצין בטיחות</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לאחר שבדק את דסקות הטכוגרף ברכב שמופעל במפעל,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כי נהג המפעל הפר את הוראות תקנה 168</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יודיע על כך בכתב לבעל המפעל וימליץ לפניו על הדרך המתאימה למניעת ההפרה כאמור בעתיד.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ts val="60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(ג)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מצא קצין הבטיחות כי נהג המפעל מפר את הוראות תקנה 168 בשתי ביקורות, יודיע על כך לרשות</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ויצרף להודעתו את ההודעות שמסר לבעל המפעל בעניין.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(ד)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קצין הבטיחות ידווח לרשות על כל תאונת דרכים שבה נהרג אדם </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ושבה היה מעורב רכב שתחת פיקוחו בתוך 24 שעות מקרות התאונה. </a:t>
            </a:r>
            <a:endParaRPr kumimoji="0" lang="he-IL" sz="2400" b="1" i="0" u="none" strike="noStrike" cap="none" normalizeH="0" baseline="0" dirty="0" smtClean="0">
              <a:ln>
                <a:noFill/>
              </a:ln>
              <a:solidFill>
                <a:srgbClr val="FF0000"/>
              </a:solidFill>
              <a:effectLst/>
              <a:latin typeface="Arial" pitchFamily="34" charset="0"/>
              <a:cs typeface="Arial" pitchFamily="34" charset="0"/>
            </a:endParaRPr>
          </a:p>
        </p:txBody>
      </p:sp>
      <p:sp>
        <p:nvSpPr>
          <p:cNvPr id="32769" name="Rectangle 1"/>
          <p:cNvSpPr>
            <a:spLocks noChangeArrowheads="1"/>
          </p:cNvSpPr>
          <p:nvPr/>
        </p:nvSpPr>
        <p:spPr bwMode="auto">
          <a:xfrm>
            <a:off x="224482" y="5679180"/>
            <a:ext cx="864096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תקנה 587א. תיקונים על פי הודעות </a:t>
            </a:r>
            <a:r>
              <a:rPr kumimoji="0" lang="he-IL" sz="2400" b="1" i="0" u="none" strike="noStrike" cap="none" normalizeH="0" baseline="0" dirty="0" smtClean="0">
                <a:ln>
                  <a:noFill/>
                </a:ln>
                <a:effectLst/>
                <a:latin typeface="Arial" pitchFamily="34" charset="0"/>
                <a:ea typeface="Times New Roman" pitchFamily="18" charset="0"/>
                <a:cs typeface="Arial" pitchFamily="34" charset="0"/>
              </a:rPr>
              <a:t>– אין שינוי</a:t>
            </a:r>
            <a:endParaRPr kumimoji="0" lang="en-US" sz="2400" b="1" i="0" u="none" strike="noStrike" cap="none" normalizeH="0" baseline="0" dirty="0" smtClean="0">
              <a:ln>
                <a:noFill/>
              </a:ln>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16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הודיע קצין הבטיחות לבעל המפעל על ליקויים ברכב חייב בעל המפעל לבצע כל תיקון המפורט בהודעה, זולת אם בעל המפעל הביא תוך יומיים את הרכב</a:t>
            </a:r>
            <a:r>
              <a:rPr kumimoji="0" lang="he-IL" sz="1600" b="1" i="0" u="none" strike="noStrike" cap="none" normalizeH="0" dirty="0" smtClean="0">
                <a:ln>
                  <a:noFill/>
                </a:ln>
                <a:solidFill>
                  <a:srgbClr val="002060"/>
                </a:solidFill>
                <a:effectLst/>
                <a:latin typeface="Arial" pitchFamily="34" charset="0"/>
                <a:ea typeface="Times New Roman" pitchFamily="18" charset="0"/>
                <a:cs typeface="Arial" pitchFamily="34" charset="0"/>
              </a:rPr>
              <a:t> </a:t>
            </a:r>
            <a:r>
              <a:rPr kumimoji="0" lang="he-IL" sz="16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בפני רשות הרישוי לבדיקה ונמצא שהרכב תקין וכשיר. </a:t>
            </a:r>
            <a:endParaRPr kumimoji="0" lang="he-IL" sz="1600" b="1" i="0" u="none" strike="noStrike" cap="none" normalizeH="0" baseline="0" dirty="0" smtClean="0">
              <a:ln>
                <a:noFill/>
              </a:ln>
              <a:solidFill>
                <a:srgbClr val="002060"/>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69"/>
                                        </p:tgtEl>
                                        <p:attrNameLst>
                                          <p:attrName>style.visibility</p:attrName>
                                        </p:attrNameLst>
                                      </p:cBhvr>
                                      <p:to>
                                        <p:strVal val="visible"/>
                                      </p:to>
                                    </p:set>
                                    <p:anim calcmode="lin" valueType="num">
                                      <p:cBhvr additive="base">
                                        <p:cTn id="7" dur="500" fill="hold"/>
                                        <p:tgtEl>
                                          <p:spTgt spid="32769"/>
                                        </p:tgtEl>
                                        <p:attrNameLst>
                                          <p:attrName>ppt_x</p:attrName>
                                        </p:attrNameLst>
                                      </p:cBhvr>
                                      <p:tavLst>
                                        <p:tav tm="0">
                                          <p:val>
                                            <p:strVal val="#ppt_x"/>
                                          </p:val>
                                        </p:tav>
                                        <p:tav tm="100000">
                                          <p:val>
                                            <p:strVal val="#ppt_x"/>
                                          </p:val>
                                        </p:tav>
                                      </p:tavLst>
                                    </p:anim>
                                    <p:anim calcmode="lin" valueType="num">
                                      <p:cBhvr additive="base">
                                        <p:cTn id="8" dur="500" fill="hold"/>
                                        <p:tgtEl>
                                          <p:spTgt spid="327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323528" y="188640"/>
            <a:ext cx="8460432" cy="40164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ts val="60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תקנה 587א1: הודעה על ליקוי במערכות הבטיחות ברכב</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ts val="60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(א) הודיע קצין בטיחות בכתב לבעל המפעל כי קיים ליקוי בטיחות באחת ממערכות הבטיחות ברכב, יצרף להודעתו המלצה על הדרך המתאימה לטיפול בליקוי.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ts val="60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(ב) סבר קצין בטיחות כי ליקוי הבטיחות שמצא באחת ממערכות הבטיחות ברכב מסכן את הבטיחות ויש לאסור את השימוש ברכב בשל הליקוי כאמור, ימליץ לבעל המפעל בכתב לא להשתמש ברכב ויחתים את בעל המפעל על המלצתו כאמור.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(ג) סירב בעל מפעל לחתום על המלצת קצין הבטיחות כאמור בתקנת משנה (ב), יודיע על כך קצין הבטיחות לרשות בכתב.</a:t>
            </a:r>
            <a:endParaRPr kumimoji="0" lang="he-IL" sz="2400" b="1" i="0" u="none" strike="noStrike" cap="none" normalizeH="0" baseline="0" dirty="0" smtClean="0">
              <a:ln>
                <a:noFill/>
              </a:ln>
              <a:solidFill>
                <a:srgbClr val="FF0000"/>
              </a:solidFill>
              <a:effectLst/>
              <a:latin typeface="Arial" pitchFamily="34" charset="0"/>
              <a:cs typeface="Arial" pitchFamily="34" charset="0"/>
            </a:endParaRPr>
          </a:p>
        </p:txBody>
      </p:sp>
      <p:pic>
        <p:nvPicPr>
          <p:cNvPr id="5122" name="Picture 2" descr="תמונה קשורה"/>
          <p:cNvPicPr>
            <a:picLocks noChangeAspect="1" noChangeArrowheads="1"/>
          </p:cNvPicPr>
          <p:nvPr/>
        </p:nvPicPr>
        <p:blipFill>
          <a:blip r:embed="rId2" cstate="print"/>
          <a:srcRect/>
          <a:stretch>
            <a:fillRect/>
          </a:stretch>
        </p:blipFill>
        <p:spPr bwMode="auto">
          <a:xfrm>
            <a:off x="2411760" y="4293096"/>
            <a:ext cx="4580186" cy="2564904"/>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117693"/>
            <a:ext cx="8964488"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תקנה 587ב: חובות בעל המפעל </a:t>
            </a:r>
            <a:r>
              <a:rPr kumimoji="0" lang="he-IL" sz="2200" b="1" i="0" u="none" strike="noStrike" cap="none" normalizeH="0" baseline="0" dirty="0" smtClean="0">
                <a:ln>
                  <a:noFill/>
                </a:ln>
                <a:effectLst/>
                <a:latin typeface="Guttman Yad-Brush" pitchFamily="2" charset="-79"/>
                <a:ea typeface="Times New Roman" pitchFamily="18" charset="0"/>
                <a:cs typeface="Guttman Yad-Brush" pitchFamily="2" charset="-79"/>
              </a:rPr>
              <a:t>(הרחבה ממשית של התקנה)</a:t>
            </a: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(א)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בעל המפעל יביא לידיעת העובדים את דבר מינויו של קצין הבטיחות </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במפעל ותפקידיו.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(ב)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בעל המפעל יספק לקצין הבטיחות את כל האמצעים</a:t>
            </a:r>
            <a:r>
              <a:rPr kumimoji="0" lang="he-IL" sz="2400" b="1" i="0"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הדרושים למילוי תפקידו ויאפשר לו למלא את תפקידו כיאות לפי הוראות כל דין.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(ג)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בעל המפעל לא יאפשר נהיגה ברכב מפעל, לנהג שלגביו הודיע לו קצין הבטיחות בכתב כי רישיון הנהיגה שלו אינו בתוקף</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או שדרגת רישיונו אינה מתאימה לסוג הרכב המופעל במפעל.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(ד)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בעל המפעל יעדכן את קצין הבטיחות בדבר אדם חדש שעיקר עיסוקו במפעל הוא נהיגה</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או שעיסוקו במפעל מחייב נהיגה במשך רוב שעות העבודה שלו, שבכוונתו להעסיק במפעל, ויקבל את חוות דעתו בדבר התאמתו לנהיגת כלי הרכב במפעל, טרם העסקתו כאמור.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(ה)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בעל המפעל לא יאפשר נהיגה ברכב מפעל, שלגביו הודיע לו קצין הבטיחות בכתב כי קיים בו ליקוי בטיחות</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המסכן את הבטיחות כאמור בתקנה 587א 1(ב), שטרם תוקן.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(ו) </a:t>
            </a:r>
            <a:r>
              <a:rPr kumimoji="0" lang="he-IL" sz="24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בעל המפעל יבטיח כי תיקון מערכות הבטיחות של כלי רכב במפעל ייעשה במוסך</a:t>
            </a:r>
            <a:r>
              <a:rPr kumimoji="0" lang="he-IL" sz="2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כאמור בתקנה 585(א)(13).     </a:t>
            </a:r>
            <a:endParaRPr kumimoji="0" lang="en-US" sz="2400" b="1" i="0" u="none" strike="noStrike" cap="none" normalizeH="0" baseline="0" dirty="0" smtClean="0">
              <a:ln>
                <a:noFill/>
              </a:ln>
              <a:solidFill>
                <a:srgbClr val="FF0000"/>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p:txBody>
      </p:sp>
      <p:cxnSp>
        <p:nvCxnSpPr>
          <p:cNvPr id="4" name="מחבר חץ ישר 3"/>
          <p:cNvCxnSpPr/>
          <p:nvPr/>
        </p:nvCxnSpPr>
        <p:spPr>
          <a:xfrm flipH="1">
            <a:off x="2555776" y="6309320"/>
            <a:ext cx="360040" cy="36004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817">
                                            <p:txEl>
                                              <p:pRg st="1" end="1"/>
                                            </p:txEl>
                                          </p:spTgt>
                                        </p:tgtEl>
                                        <p:attrNameLst>
                                          <p:attrName>style.visibility</p:attrName>
                                        </p:attrNameLst>
                                      </p:cBhvr>
                                      <p:to>
                                        <p:strVal val="visible"/>
                                      </p:to>
                                    </p:set>
                                    <p:anim calcmode="lin" valueType="num">
                                      <p:cBhvr additive="base">
                                        <p:cTn id="7" dur="500" fill="hold"/>
                                        <p:tgtEl>
                                          <p:spTgt spid="3481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4817">
                                            <p:txEl>
                                              <p:pRg st="2" end="2"/>
                                            </p:txEl>
                                          </p:spTgt>
                                        </p:tgtEl>
                                        <p:attrNameLst>
                                          <p:attrName>style.visibility</p:attrName>
                                        </p:attrNameLst>
                                      </p:cBhvr>
                                      <p:to>
                                        <p:strVal val="visible"/>
                                      </p:to>
                                    </p:set>
                                    <p:anim calcmode="lin" valueType="num">
                                      <p:cBhvr additive="base">
                                        <p:cTn id="13" dur="500" fill="hold"/>
                                        <p:tgtEl>
                                          <p:spTgt spid="3481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81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4817">
                                            <p:txEl>
                                              <p:pRg st="3" end="3"/>
                                            </p:txEl>
                                          </p:spTgt>
                                        </p:tgtEl>
                                        <p:attrNameLst>
                                          <p:attrName>style.visibility</p:attrName>
                                        </p:attrNameLst>
                                      </p:cBhvr>
                                      <p:to>
                                        <p:strVal val="visible"/>
                                      </p:to>
                                    </p:set>
                                    <p:anim calcmode="lin" valueType="num">
                                      <p:cBhvr additive="base">
                                        <p:cTn id="19" dur="500" fill="hold"/>
                                        <p:tgtEl>
                                          <p:spTgt spid="3481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1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4817">
                                            <p:txEl>
                                              <p:pRg st="4" end="4"/>
                                            </p:txEl>
                                          </p:spTgt>
                                        </p:tgtEl>
                                        <p:attrNameLst>
                                          <p:attrName>style.visibility</p:attrName>
                                        </p:attrNameLst>
                                      </p:cBhvr>
                                      <p:to>
                                        <p:strVal val="visible"/>
                                      </p:to>
                                    </p:set>
                                    <p:anim calcmode="lin" valueType="num">
                                      <p:cBhvr additive="base">
                                        <p:cTn id="25" dur="500" fill="hold"/>
                                        <p:tgtEl>
                                          <p:spTgt spid="3481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481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4817">
                                            <p:txEl>
                                              <p:pRg st="5" end="5"/>
                                            </p:txEl>
                                          </p:spTgt>
                                        </p:tgtEl>
                                        <p:attrNameLst>
                                          <p:attrName>style.visibility</p:attrName>
                                        </p:attrNameLst>
                                      </p:cBhvr>
                                      <p:to>
                                        <p:strVal val="visible"/>
                                      </p:to>
                                    </p:set>
                                    <p:anim calcmode="lin" valueType="num">
                                      <p:cBhvr additive="base">
                                        <p:cTn id="31" dur="500" fill="hold"/>
                                        <p:tgtEl>
                                          <p:spTgt spid="3481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481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4817">
                                            <p:txEl>
                                              <p:pRg st="6" end="6"/>
                                            </p:txEl>
                                          </p:spTgt>
                                        </p:tgtEl>
                                        <p:attrNameLst>
                                          <p:attrName>style.visibility</p:attrName>
                                        </p:attrNameLst>
                                      </p:cBhvr>
                                      <p:to>
                                        <p:strVal val="visible"/>
                                      </p:to>
                                    </p:set>
                                    <p:anim calcmode="lin" valueType="num">
                                      <p:cBhvr additive="base">
                                        <p:cTn id="37" dur="500" fill="hold"/>
                                        <p:tgtEl>
                                          <p:spTgt spid="3481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4817">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2" presetClass="entr" presetSubtype="4"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0" fill="hold"/>
                                        <p:tgtEl>
                                          <p:spTgt spid="4"/>
                                        </p:tgtEl>
                                        <p:attrNameLst>
                                          <p:attrName>ppt_x</p:attrName>
                                        </p:attrNameLst>
                                      </p:cBhvr>
                                      <p:tavLst>
                                        <p:tav tm="0">
                                          <p:val>
                                            <p:strVal val="#ppt_x"/>
                                          </p:val>
                                        </p:tav>
                                        <p:tav tm="100000">
                                          <p:val>
                                            <p:strVal val="#ppt_x"/>
                                          </p:val>
                                        </p:tav>
                                      </p:tavLst>
                                    </p:anim>
                                    <p:anim calcmode="lin" valueType="num">
                                      <p:cBhvr additive="base">
                                        <p:cTn id="43"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0" y="148853"/>
            <a:ext cx="8964488" cy="6232475"/>
          </a:xfrm>
          <a:prstGeom prst="rect">
            <a:avLst/>
          </a:prstGeom>
        </p:spPr>
        <p:txBody>
          <a:bodyPr wrap="square">
            <a:spAutoFit/>
          </a:bodyPr>
          <a:lstStyle/>
          <a:p>
            <a:pPr lvl="0" eaLnBrk="0" fontAlgn="base" hangingPunct="0">
              <a:spcBef>
                <a:spcPct val="0"/>
              </a:spcBef>
              <a:spcAft>
                <a:spcPts val="600"/>
              </a:spcAft>
            </a:pPr>
            <a:r>
              <a:rPr lang="he-IL" sz="2400" b="1" dirty="0" smtClean="0">
                <a:solidFill>
                  <a:srgbClr val="FF0000"/>
                </a:solidFill>
                <a:latin typeface="Arial" pitchFamily="34" charset="0"/>
                <a:ea typeface="Times New Roman" pitchFamily="18" charset="0"/>
                <a:cs typeface="Arial" pitchFamily="34" charset="0"/>
              </a:rPr>
              <a:t>(ז) </a:t>
            </a:r>
            <a:r>
              <a:rPr lang="he-IL" sz="2400" b="1" u="sng" dirty="0" smtClean="0">
                <a:solidFill>
                  <a:srgbClr val="FF0000"/>
                </a:solidFill>
                <a:latin typeface="Arial" pitchFamily="34" charset="0"/>
                <a:ea typeface="Times New Roman" pitchFamily="18" charset="0"/>
                <a:cs typeface="Arial" pitchFamily="34" charset="0"/>
              </a:rPr>
              <a:t>בעל המפעל יבטיח את פעילות הנהגים בהתאם לתקנה 168</a:t>
            </a:r>
            <a:r>
              <a:rPr lang="he-IL" sz="2400" b="1" dirty="0" smtClean="0">
                <a:solidFill>
                  <a:srgbClr val="FF0000"/>
                </a:solidFill>
                <a:latin typeface="Arial" pitchFamily="34" charset="0"/>
                <a:ea typeface="Times New Roman" pitchFamily="18" charset="0"/>
                <a:cs typeface="Arial" pitchFamily="34" charset="0"/>
              </a:rPr>
              <a:t> לעניין שעות הנהיגה והמנוחה של הנהגים במפעל. </a:t>
            </a:r>
            <a:endParaRPr lang="en-US" sz="2400" b="1" dirty="0" smtClean="0">
              <a:solidFill>
                <a:srgbClr val="FF0000"/>
              </a:solidFill>
              <a:latin typeface="Arial" pitchFamily="34" charset="0"/>
              <a:cs typeface="Arial" pitchFamily="34" charset="0"/>
            </a:endParaRPr>
          </a:p>
          <a:p>
            <a:pPr lvl="0" eaLnBrk="0" fontAlgn="base" hangingPunct="0">
              <a:spcBef>
                <a:spcPct val="0"/>
              </a:spcBef>
              <a:spcAft>
                <a:spcPts val="600"/>
              </a:spcAft>
            </a:pPr>
            <a:r>
              <a:rPr lang="he-IL" sz="2400" b="1" dirty="0" smtClean="0">
                <a:solidFill>
                  <a:srgbClr val="FF0000"/>
                </a:solidFill>
                <a:latin typeface="Arial" pitchFamily="34" charset="0"/>
                <a:ea typeface="Times New Roman" pitchFamily="18" charset="0"/>
                <a:cs typeface="Arial" pitchFamily="34" charset="0"/>
              </a:rPr>
              <a:t>(ח) </a:t>
            </a:r>
            <a:r>
              <a:rPr lang="he-IL" sz="2400" b="1" u="sng" dirty="0" smtClean="0">
                <a:solidFill>
                  <a:srgbClr val="FF0000"/>
                </a:solidFill>
                <a:latin typeface="Arial" pitchFamily="34" charset="0"/>
                <a:ea typeface="Times New Roman" pitchFamily="18" charset="0"/>
                <a:cs typeface="Arial" pitchFamily="34" charset="0"/>
              </a:rPr>
              <a:t>בעל המפעל יכין אחת לשנה תכנית הדרכות מקצועיות</a:t>
            </a:r>
            <a:r>
              <a:rPr lang="he-IL" sz="2400" b="1" dirty="0" smtClean="0">
                <a:solidFill>
                  <a:srgbClr val="FF0000"/>
                </a:solidFill>
                <a:latin typeface="Arial" pitchFamily="34" charset="0"/>
                <a:ea typeface="Times New Roman" pitchFamily="18" charset="0"/>
                <a:cs typeface="Arial" pitchFamily="34" charset="0"/>
              </a:rPr>
              <a:t> שנתית לנהגים במפעל, לפי רשימת נושאים והכול כפי שקבעה לו הרשות ובדרך שאישרה לו; התכנית תכלול הדרכות מקצועיות, לאדם שעיקר עיסוקו במפעל הוא נהיגה או שעיסוקו במפעל מחייב נהיגה במשך רוב שעות העבודה שלו – פעמיים בשנה לפחות, שאחת מהן תתקיים לקראת החורף ואחת מהן תתקיים לקראת הקיץ, ולנהג שאינו כאמור – אחת לשנה לפחות, משך כל הדרכה לא יפחת משלוש שעות והיא תתועד בתיק הדרכות ובתיק הנהג; </a:t>
            </a:r>
            <a:endParaRPr lang="en-US" sz="2400" b="1" dirty="0" smtClean="0">
              <a:solidFill>
                <a:srgbClr val="FF0000"/>
              </a:solidFill>
              <a:latin typeface="Arial" pitchFamily="34" charset="0"/>
              <a:cs typeface="Arial" pitchFamily="34" charset="0"/>
            </a:endParaRPr>
          </a:p>
          <a:p>
            <a:pPr lvl="0" eaLnBrk="0" fontAlgn="base" hangingPunct="0">
              <a:spcBef>
                <a:spcPct val="0"/>
              </a:spcBef>
              <a:spcAft>
                <a:spcPts val="600"/>
              </a:spcAft>
            </a:pPr>
            <a:r>
              <a:rPr lang="he-IL" sz="2400" b="1" dirty="0" smtClean="0">
                <a:solidFill>
                  <a:srgbClr val="FF0000"/>
                </a:solidFill>
                <a:latin typeface="Arial" pitchFamily="34" charset="0"/>
                <a:ea typeface="Times New Roman" pitchFamily="18" charset="0"/>
                <a:cs typeface="Arial" pitchFamily="34" charset="0"/>
              </a:rPr>
              <a:t>(ט) </a:t>
            </a:r>
            <a:r>
              <a:rPr lang="he-IL" sz="2400" b="1" u="sng" dirty="0" smtClean="0">
                <a:solidFill>
                  <a:srgbClr val="FF0000"/>
                </a:solidFill>
                <a:latin typeface="Arial" pitchFamily="34" charset="0"/>
                <a:ea typeface="Times New Roman" pitchFamily="18" charset="0"/>
                <a:cs typeface="Arial" pitchFamily="34" charset="0"/>
              </a:rPr>
              <a:t>בעל המפעל יישם את הוראות נוהל הבטיחות</a:t>
            </a:r>
            <a:r>
              <a:rPr lang="he-IL" sz="2400" b="1" dirty="0" smtClean="0">
                <a:solidFill>
                  <a:srgbClr val="FF0000"/>
                </a:solidFill>
                <a:latin typeface="Arial" pitchFamily="34" charset="0"/>
                <a:ea typeface="Times New Roman" pitchFamily="18" charset="0"/>
                <a:cs typeface="Arial" pitchFamily="34" charset="0"/>
              </a:rPr>
              <a:t> של כלי הרכב במפעל כפי שהוכנו על ידי קצין הבטיחות כאמור בתקנה 585(א)(19).</a:t>
            </a:r>
            <a:endParaRPr lang="en-US" sz="2400" b="1" dirty="0" smtClean="0">
              <a:solidFill>
                <a:srgbClr val="FF0000"/>
              </a:solidFill>
              <a:latin typeface="Arial" pitchFamily="34" charset="0"/>
              <a:cs typeface="Arial" pitchFamily="34" charset="0"/>
            </a:endParaRPr>
          </a:p>
          <a:p>
            <a:pPr lvl="0" eaLnBrk="0" fontAlgn="base" hangingPunct="0">
              <a:spcBef>
                <a:spcPct val="0"/>
              </a:spcBef>
              <a:spcAft>
                <a:spcPts val="600"/>
              </a:spcAft>
            </a:pPr>
            <a:r>
              <a:rPr lang="he-IL" sz="2400" b="1" dirty="0" smtClean="0">
                <a:solidFill>
                  <a:srgbClr val="002060"/>
                </a:solidFill>
                <a:latin typeface="Arial" pitchFamily="34" charset="0"/>
                <a:ea typeface="Times New Roman" pitchFamily="18" charset="0"/>
                <a:cs typeface="Arial" pitchFamily="34" charset="0"/>
              </a:rPr>
              <a:t>(י) הודיע קצין הבטיחות לבעל המפעל על ליקוי במצב בריאותם של הנהגים, ידווח בעל המפעל לרשות, מיד עם קבלת ההודעה כאמור; לא דיווח בעל המפעל לרשות על ליקוי במצב בריאותם של הנהגים, תוך שבעה ימים מיום קבלת ההודעה, ידווח קצין הבטיחות עצמו לרשות ולרופא המוסמך כאמור בתקנה 193(ב).</a:t>
            </a:r>
            <a:endParaRPr lang="en-US" sz="2400" b="1" dirty="0" smtClean="0">
              <a:solidFill>
                <a:srgbClr val="002060"/>
              </a:solidFill>
              <a:latin typeface="Arial" pitchFamily="34" charset="0"/>
              <a:cs typeface="Arial" pitchFamily="34" charset="0"/>
            </a:endParaRPr>
          </a:p>
        </p:txBody>
      </p:sp>
      <p:cxnSp>
        <p:nvCxnSpPr>
          <p:cNvPr id="5" name="מחבר ישר 4"/>
          <p:cNvCxnSpPr/>
          <p:nvPr/>
        </p:nvCxnSpPr>
        <p:spPr>
          <a:xfrm>
            <a:off x="2051720" y="2462916"/>
            <a:ext cx="53285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מחבר ישר 5"/>
          <p:cNvCxnSpPr/>
          <p:nvPr/>
        </p:nvCxnSpPr>
        <p:spPr>
          <a:xfrm>
            <a:off x="2051720" y="1700808"/>
            <a:ext cx="53285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251520" y="522546"/>
            <a:ext cx="8531424"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תקנה 587ב1:</a:t>
            </a:r>
          </a:p>
          <a:p>
            <a:pPr lvl="0" fontAlgn="base">
              <a:spcBef>
                <a:spcPct val="0"/>
              </a:spcBef>
              <a:spcAft>
                <a:spcPct val="0"/>
              </a:spcAft>
            </a:pPr>
            <a:r>
              <a:rPr kumimoji="0" lang="he-IL" sz="2400" b="1" i="0" u="none" strike="noStrike" cap="none" normalizeH="0" baseline="0" dirty="0" smtClean="0">
                <a:ln>
                  <a:noFill/>
                </a:ln>
                <a:effectLst/>
                <a:latin typeface="Arial" pitchFamily="34" charset="0"/>
                <a:ea typeface="Times New Roman" pitchFamily="18" charset="0"/>
                <a:cs typeface="Arial" pitchFamily="34" charset="0"/>
              </a:rPr>
              <a:t>לפי סעיף </a:t>
            </a:r>
            <a:r>
              <a:rPr lang="he-IL" sz="2400" b="1" dirty="0" smtClean="0"/>
              <a:t>65ד לפקודת התעבורה:</a:t>
            </a:r>
          </a:p>
          <a:p>
            <a:pPr lvl="0" fontAlgn="base">
              <a:spcBef>
                <a:spcPct val="0"/>
              </a:spcBef>
              <a:spcAft>
                <a:spcPct val="0"/>
              </a:spcAft>
            </a:pPr>
            <a:r>
              <a:rPr lang="he-IL" sz="2400" b="1" dirty="0" smtClean="0">
                <a:solidFill>
                  <a:srgbClr val="002060"/>
                </a:solidFill>
              </a:rPr>
              <a:t>רכב של תאגיד – מערכת לדיווח ומעקב </a:t>
            </a:r>
            <a:r>
              <a:rPr lang="he-IL" sz="2400" b="1" dirty="0" smtClean="0"/>
              <a:t>(לשעבר "נוהל 6)</a:t>
            </a:r>
          </a:p>
          <a:p>
            <a:pPr lvl="0" fontAlgn="base">
              <a:spcBef>
                <a:spcPct val="0"/>
              </a:spcBef>
              <a:spcAft>
                <a:spcPct val="0"/>
              </a:spcAft>
            </a:pPr>
            <a:endParaRPr lang="he-IL" sz="900" b="1" dirty="0" smtClean="0">
              <a:solidFill>
                <a:srgbClr val="002060"/>
              </a:solidFill>
            </a:endParaRPr>
          </a:p>
          <a:p>
            <a:pPr lvl="0" algn="ctr" fontAlgn="base">
              <a:spcBef>
                <a:spcPct val="0"/>
              </a:spcBef>
              <a:spcAft>
                <a:spcPct val="0"/>
              </a:spcAft>
            </a:pPr>
            <a:r>
              <a:rPr lang="he-IL" sz="2400" b="1" dirty="0" smtClean="0"/>
              <a:t>ללא שינוי</a:t>
            </a:r>
          </a:p>
        </p:txBody>
      </p:sp>
      <p:sp>
        <p:nvSpPr>
          <p:cNvPr id="36866" name="Rectangle 2"/>
          <p:cNvSpPr>
            <a:spLocks noChangeArrowheads="1"/>
          </p:cNvSpPr>
          <p:nvPr/>
        </p:nvSpPr>
        <p:spPr bwMode="auto">
          <a:xfrm>
            <a:off x="899592" y="2636912"/>
            <a:ext cx="7847856" cy="9925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תקנה 587ב2: דוח תקופתי ומידע על הנהג </a:t>
            </a:r>
          </a:p>
          <a:p>
            <a:pPr marL="0" marR="0" lvl="0" indent="0" algn="ctr"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effectLst/>
                <a:latin typeface="Arial" pitchFamily="34" charset="0"/>
                <a:ea typeface="Times New Roman" pitchFamily="18" charset="0"/>
                <a:cs typeface="Arial" pitchFamily="34" charset="0"/>
              </a:rPr>
              <a:t>ללא שינוי </a:t>
            </a:r>
          </a:p>
          <a:p>
            <a:pPr marL="0" marR="0" lvl="0" indent="0" algn="r" defTabSz="914400" rtl="1" eaLnBrk="1" fontAlgn="base" latinLnBrk="0" hangingPunct="1">
              <a:lnSpc>
                <a:spcPct val="100000"/>
              </a:lnSpc>
              <a:spcBef>
                <a:spcPct val="0"/>
              </a:spcBef>
              <a:spcAft>
                <a:spcPct val="0"/>
              </a:spcAft>
              <a:buClrTx/>
              <a:buSzTx/>
              <a:buFontTx/>
              <a:buNone/>
              <a:tabLst/>
            </a:pPr>
            <a:endParaRPr lang="he-IL" sz="1050" b="1" dirty="0" smtClean="0">
              <a:solidFill>
                <a:srgbClr val="002060"/>
              </a:solidFill>
              <a:latin typeface="Arial" pitchFamily="34" charset="0"/>
              <a:cs typeface="Arial" pitchFamily="34" charset="0"/>
            </a:endParaRPr>
          </a:p>
        </p:txBody>
      </p:sp>
      <p:cxnSp>
        <p:nvCxnSpPr>
          <p:cNvPr id="7" name="מחבר ישר 6"/>
          <p:cNvCxnSpPr/>
          <p:nvPr/>
        </p:nvCxnSpPr>
        <p:spPr>
          <a:xfrm>
            <a:off x="1979712" y="2636912"/>
            <a:ext cx="5112568"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36867" name="Rectangle 3"/>
          <p:cNvSpPr>
            <a:spLocks noChangeArrowheads="1"/>
          </p:cNvSpPr>
          <p:nvPr/>
        </p:nvSpPr>
        <p:spPr bwMode="auto">
          <a:xfrm>
            <a:off x="251520" y="3827943"/>
            <a:ext cx="8495928" cy="29854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he-IL"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תקנה 587ג: הוראות הרשות</a:t>
            </a:r>
            <a:endParaRPr kumimoji="0" lang="en-US" sz="2400" b="1" i="0" u="none" strike="noStrike" cap="none" normalizeH="0" baseline="0" dirty="0" smtClean="0">
              <a:ln>
                <a:noFill/>
              </a:ln>
              <a:solidFill>
                <a:srgbClr val="002060"/>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he-IL" sz="20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(א) הרשות רשאית להורות לבעל מפעל או לקצין בטיחות כל הוראה שיש בה, לדעתה, צורך לקיום סדרי הבטיחות במפעל לפי הוראות חלק זה.</a:t>
            </a:r>
            <a:endParaRPr kumimoji="0" lang="en-US" sz="2000" b="1" i="0" u="none" strike="noStrike" cap="none" normalizeH="0" baseline="0" dirty="0" smtClean="0">
              <a:ln>
                <a:noFill/>
              </a:ln>
              <a:solidFill>
                <a:srgbClr val="002060"/>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he-IL" sz="20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(ב) בעל מפעל או קצין בטיחות שקיבל הוראה כאמור בתקנת משנה (א) חייב למלא אחריה.</a:t>
            </a:r>
            <a:endParaRPr kumimoji="0" lang="en-US" sz="2000" b="1" i="0" u="none" strike="noStrike" cap="none" normalizeH="0" baseline="0" dirty="0" smtClean="0">
              <a:ln>
                <a:noFill/>
              </a:ln>
              <a:solidFill>
                <a:srgbClr val="002060"/>
              </a:solidFill>
              <a:effectLst/>
              <a:latin typeface="Arial"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he-IL" sz="20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(ג) הרשות רשאית להזמין בכל עת בעל מפעל או קצין בטיחות להתייצב בפניה במקום ובמועד הנקובים בהזמנה לשם בירור כל עניין לפי חלק זה, כפי שיפורט בהזמנה.</a:t>
            </a:r>
            <a:endParaRPr kumimoji="0" lang="en-US" sz="2000" b="1" i="0" u="none" strike="noStrike" cap="none" normalizeH="0" baseline="0" dirty="0" smtClean="0">
              <a:ln>
                <a:noFill/>
              </a:ln>
              <a:solidFill>
                <a:srgbClr val="002060"/>
              </a:solidFill>
              <a:effectLst/>
              <a:latin typeface="Arial" pitchFamily="34" charset="0"/>
              <a:cs typeface="Arial" pitchFamily="34" charset="0"/>
            </a:endParaRPr>
          </a:p>
          <a:p>
            <a:pPr algn="ctr" rtl="0" eaLnBrk="0" fontAlgn="base" hangingPunct="0">
              <a:spcBef>
                <a:spcPct val="0"/>
              </a:spcBef>
              <a:spcAft>
                <a:spcPct val="0"/>
              </a:spcAft>
            </a:pPr>
            <a:r>
              <a:rPr lang="he-IL" sz="2400" b="1" dirty="0" smtClean="0"/>
              <a:t>ללא שינוי</a:t>
            </a:r>
          </a:p>
        </p:txBody>
      </p:sp>
      <p:cxnSp>
        <p:nvCxnSpPr>
          <p:cNvPr id="13" name="מחבר ישר 12"/>
          <p:cNvCxnSpPr/>
          <p:nvPr/>
        </p:nvCxnSpPr>
        <p:spPr>
          <a:xfrm>
            <a:off x="2051720" y="3717032"/>
            <a:ext cx="5112568"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AutoShape 6"/>
          <p:cNvSpPr>
            <a:spLocks noChangeArrowheads="1"/>
          </p:cNvSpPr>
          <p:nvPr/>
        </p:nvSpPr>
        <p:spPr bwMode="auto">
          <a:xfrm>
            <a:off x="3779912" y="332656"/>
            <a:ext cx="3024336" cy="654769"/>
          </a:xfrm>
          <a:prstGeom prst="roundRect">
            <a:avLst>
              <a:gd name="adj" fmla="val 16667"/>
            </a:avLst>
          </a:prstGeom>
          <a:solidFill>
            <a:srgbClr val="FFFF00"/>
          </a:solidFill>
          <a:ln w="9525">
            <a:solidFill>
              <a:schemeClr val="tx1"/>
            </a:solidFill>
            <a:round/>
            <a:headEnd/>
            <a:tailEnd/>
          </a:ln>
        </p:spPr>
        <p:txBody>
          <a:bodyPr wrap="none" anchor="ctr"/>
          <a:lstStyle/>
          <a:p>
            <a:pPr algn="ctr">
              <a:lnSpc>
                <a:spcPct val="80000"/>
              </a:lnSpc>
            </a:pPr>
            <a:r>
              <a:rPr lang="he-IL" sz="2000" b="1" dirty="0">
                <a:solidFill>
                  <a:srgbClr val="000066"/>
                </a:solidFill>
              </a:rPr>
              <a:t>2345*</a:t>
            </a:r>
          </a:p>
          <a:p>
            <a:pPr algn="ctr">
              <a:lnSpc>
                <a:spcPct val="80000"/>
              </a:lnSpc>
            </a:pPr>
            <a:r>
              <a:rPr lang="he-IL" sz="2000" b="1" dirty="0">
                <a:solidFill>
                  <a:srgbClr val="000066"/>
                </a:solidFill>
              </a:rPr>
              <a:t>איך אני נוהג/ת?</a:t>
            </a:r>
            <a:endParaRPr lang="en-US" sz="2000" b="1" dirty="0">
              <a:solidFill>
                <a:srgbClr val="000066"/>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6866"/>
                                        </p:tgtEl>
                                        <p:attrNameLst>
                                          <p:attrName>style.visibility</p:attrName>
                                        </p:attrNameLst>
                                      </p:cBhvr>
                                      <p:to>
                                        <p:strVal val="visible"/>
                                      </p:to>
                                    </p:set>
                                    <p:anim calcmode="lin" valueType="num">
                                      <p:cBhvr additive="base">
                                        <p:cTn id="11" dur="500" fill="hold"/>
                                        <p:tgtEl>
                                          <p:spTgt spid="36866"/>
                                        </p:tgtEl>
                                        <p:attrNameLst>
                                          <p:attrName>ppt_x</p:attrName>
                                        </p:attrNameLst>
                                      </p:cBhvr>
                                      <p:tavLst>
                                        <p:tav tm="0">
                                          <p:val>
                                            <p:strVal val="#ppt_x"/>
                                          </p:val>
                                        </p:tav>
                                        <p:tav tm="100000">
                                          <p:val>
                                            <p:strVal val="#ppt_x"/>
                                          </p:val>
                                        </p:tav>
                                      </p:tavLst>
                                    </p:anim>
                                    <p:anim calcmode="lin" valueType="num">
                                      <p:cBhvr additive="base">
                                        <p:cTn id="12"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6867"/>
                                        </p:tgtEl>
                                        <p:attrNameLst>
                                          <p:attrName>style.visibility</p:attrName>
                                        </p:attrNameLst>
                                      </p:cBhvr>
                                      <p:to>
                                        <p:strVal val="visible"/>
                                      </p:to>
                                    </p:set>
                                    <p:anim calcmode="lin" valueType="num">
                                      <p:cBhvr additive="base">
                                        <p:cTn id="21" dur="500" fill="hold"/>
                                        <p:tgtEl>
                                          <p:spTgt spid="36867"/>
                                        </p:tgtEl>
                                        <p:attrNameLst>
                                          <p:attrName>ppt_x</p:attrName>
                                        </p:attrNameLst>
                                      </p:cBhvr>
                                      <p:tavLst>
                                        <p:tav tm="0">
                                          <p:val>
                                            <p:strVal val="#ppt_x"/>
                                          </p:val>
                                        </p:tav>
                                        <p:tav tm="100000">
                                          <p:val>
                                            <p:strVal val="#ppt_x"/>
                                          </p:val>
                                        </p:tav>
                                      </p:tavLst>
                                    </p:anim>
                                    <p:anim calcmode="lin" valueType="num">
                                      <p:cBhvr additive="base">
                                        <p:cTn id="22" dur="500" fill="hold"/>
                                        <p:tgtEl>
                                          <p:spTgt spid="368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179512" y="188640"/>
            <a:ext cx="8567936" cy="36163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28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תקנה 587ד: פטור</a:t>
            </a:r>
            <a:endParaRPr kumimoji="0" lang="en-US" sz="28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lang="he-IL" sz="2800" b="1" dirty="0" smtClean="0">
                <a:solidFill>
                  <a:srgbClr val="FF0000"/>
                </a:solidFill>
                <a:latin typeface="Arial" pitchFamily="34" charset="0"/>
                <a:ea typeface="Times New Roman" pitchFamily="18" charset="0"/>
                <a:cs typeface="Arial" pitchFamily="34" charset="0"/>
              </a:rPr>
              <a:t>(א) </a:t>
            </a:r>
            <a:r>
              <a:rPr lang="he-IL" sz="2800" b="1" dirty="0" smtClean="0">
                <a:solidFill>
                  <a:srgbClr val="002060"/>
                </a:solidFill>
                <a:latin typeface="Arial" pitchFamily="34" charset="0"/>
                <a:ea typeface="Times New Roman" pitchFamily="18" charset="0"/>
                <a:cs typeface="Arial" pitchFamily="34" charset="0"/>
              </a:rPr>
              <a:t>הרשות רשאית לפטור מהוראות חלק זה כולן או מקצתן באופן כללי או למקרה מסוים.</a:t>
            </a:r>
            <a:endParaRPr lang="en-US" sz="2800" b="1" dirty="0" smtClean="0">
              <a:solidFill>
                <a:srgbClr val="002060"/>
              </a:solidFill>
              <a:latin typeface="Arial" pitchFamily="34" charset="0"/>
              <a:ea typeface="Times New Roman" pitchFamily="18" charset="0"/>
              <a:cs typeface="Arial" pitchFamily="34" charset="0"/>
            </a:endParaRPr>
          </a:p>
          <a:p>
            <a:pPr marL="0" marR="0" lvl="0" indent="0" algn="r" defTabSz="914400" rtl="1" eaLnBrk="0" fontAlgn="base" latinLnBrk="0" hangingPunct="0">
              <a:lnSpc>
                <a:spcPct val="100000"/>
              </a:lnSpc>
              <a:spcBef>
                <a:spcPts val="600"/>
              </a:spcBef>
              <a:spcAft>
                <a:spcPct val="0"/>
              </a:spcAft>
              <a:buClrTx/>
              <a:buSzTx/>
              <a:buFontTx/>
              <a:buNone/>
              <a:tabLst/>
            </a:pPr>
            <a:r>
              <a:rPr lang="he-IL" sz="2800" b="1" dirty="0" smtClean="0">
                <a:solidFill>
                  <a:srgbClr val="FF0000"/>
                </a:solidFill>
                <a:latin typeface="Arial" pitchFamily="34" charset="0"/>
                <a:ea typeface="Times New Roman" pitchFamily="18" charset="0"/>
                <a:cs typeface="Arial" pitchFamily="34" charset="0"/>
              </a:rPr>
              <a:t>(ב) הוראות חלק זה לא יחולו על רכב של צה"ל אשר חלות לגביו הוראות הבטיחות שנקבעו בפקודות הצבא כמשמעותן בחוק השיפוט הצבאי, </a:t>
            </a:r>
            <a:r>
              <a:rPr kumimoji="0" lang="he-IL" sz="28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התשט"ו</a:t>
            </a:r>
            <a:r>
              <a:rPr kumimoji="0" lang="he-IL"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-1955, בשים לב להוראות לפי חלק זה, ושהובאו לידיעת הרשות עם קביעתן </a:t>
            </a:r>
            <a:r>
              <a:rPr kumimoji="0" lang="he-IL" sz="2800" b="1" i="0" u="none" strike="noStrike" cap="none" normalizeH="0" baseline="0" smtClean="0">
                <a:ln>
                  <a:noFill/>
                </a:ln>
                <a:solidFill>
                  <a:srgbClr val="FF0000"/>
                </a:solidFill>
                <a:effectLst/>
                <a:latin typeface="Arial" pitchFamily="34" charset="0"/>
                <a:ea typeface="Times New Roman" pitchFamily="18" charset="0"/>
                <a:cs typeface="Arial" pitchFamily="34" charset="0"/>
              </a:rPr>
              <a:t>או </a:t>
            </a:r>
            <a:r>
              <a:rPr kumimoji="0" lang="he-IL" sz="2800" b="1" i="0" u="none" strike="noStrike" cap="none" normalizeH="0" baseline="0" smtClean="0">
                <a:ln>
                  <a:noFill/>
                </a:ln>
                <a:solidFill>
                  <a:srgbClr val="FF0000"/>
                </a:solidFill>
                <a:effectLst/>
                <a:latin typeface="Arial" pitchFamily="34" charset="0"/>
                <a:ea typeface="Times New Roman" pitchFamily="18" charset="0"/>
                <a:cs typeface="Arial" pitchFamily="34" charset="0"/>
              </a:rPr>
              <a:t>שינוין </a:t>
            </a:r>
            <a:r>
              <a:rPr kumimoji="0" lang="he-IL"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או לפי דרישתה. </a:t>
            </a:r>
            <a:endParaRPr kumimoji="0" lang="he-IL" sz="2800" b="1" i="0" u="none" strike="noStrike" cap="none" normalizeH="0" baseline="0" dirty="0" smtClean="0">
              <a:ln>
                <a:noFill/>
              </a:ln>
              <a:solidFill>
                <a:srgbClr val="FF0000"/>
              </a:solidFill>
              <a:effectLst/>
              <a:latin typeface="Arial" pitchFamily="34" charset="0"/>
              <a:cs typeface="Arial" pitchFamily="34" charset="0"/>
            </a:endParaRPr>
          </a:p>
        </p:txBody>
      </p:sp>
      <p:pic>
        <p:nvPicPr>
          <p:cNvPr id="3" name="Picture 6"/>
          <p:cNvPicPr>
            <a:picLocks noChangeAspect="1" noChangeArrowheads="1"/>
          </p:cNvPicPr>
          <p:nvPr/>
        </p:nvPicPr>
        <p:blipFill>
          <a:blip r:embed="rId2" cstate="print"/>
          <a:srcRect l="35700" t="30023" r="18854" b="26662"/>
          <a:stretch>
            <a:fillRect/>
          </a:stretch>
        </p:blipFill>
        <p:spPr bwMode="auto">
          <a:xfrm>
            <a:off x="2051720" y="3356992"/>
            <a:ext cx="4232107" cy="2387342"/>
          </a:xfrm>
          <a:prstGeom prst="rect">
            <a:avLst/>
          </a:prstGeom>
          <a:noFill/>
          <a:ln w="9525">
            <a:noFill/>
            <a:miter lim="800000"/>
            <a:headEnd/>
            <a:tailEnd/>
          </a:ln>
          <a:effectLst/>
        </p:spPr>
      </p:pic>
      <p:sp>
        <p:nvSpPr>
          <p:cNvPr id="4" name="TextBox 3"/>
          <p:cNvSpPr txBox="1"/>
          <p:nvPr/>
        </p:nvSpPr>
        <p:spPr>
          <a:xfrm>
            <a:off x="3275856" y="5661248"/>
            <a:ext cx="1800200" cy="1107996"/>
          </a:xfrm>
          <a:prstGeom prst="rect">
            <a:avLst/>
          </a:prstGeom>
          <a:noFill/>
        </p:spPr>
        <p:txBody>
          <a:bodyPr wrap="square" rtlCol="1">
            <a:spAutoFit/>
          </a:bodyPr>
          <a:lstStyle/>
          <a:p>
            <a:r>
              <a:rPr lang="he-IL" sz="6600" b="1" spc="600" dirty="0" smtClean="0">
                <a:latin typeface="TopType Soncino" pitchFamily="2" charset="-79"/>
                <a:cs typeface="TopType Soncino" pitchFamily="2" charset="-79"/>
              </a:rPr>
              <a:t>סוף</a:t>
            </a:r>
            <a:endParaRPr lang="he-IL" sz="6600" b="1" spc="600" dirty="0">
              <a:latin typeface="TopType Soncino" pitchFamily="2" charset="-79"/>
              <a:cs typeface="TopType Soncino"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19" presetClass="entr" presetSubtype="1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0" fill="hold"/>
                                        <p:tgtEl>
                                          <p:spTgt spid="3"/>
                                        </p:tgtEl>
                                        <p:attrNameLst>
                                          <p:attrName>ppt_w</p:attrName>
                                        </p:attrNameLst>
                                      </p:cBhvr>
                                      <p:tavLst>
                                        <p:tav tm="0" fmla="#ppt_w*sin(2.5*pi*$)">
                                          <p:val>
                                            <p:fltVal val="0"/>
                                          </p:val>
                                        </p:tav>
                                        <p:tav tm="100000">
                                          <p:val>
                                            <p:fltVal val="1"/>
                                          </p:val>
                                        </p:tav>
                                      </p:tavLst>
                                    </p:anim>
                                    <p:anim calcmode="lin" valueType="num">
                                      <p:cBhvr>
                                        <p:cTn id="13" dur="5000" fill="hold"/>
                                        <p:tgtEl>
                                          <p:spTgt spid="3"/>
                                        </p:tgtEl>
                                        <p:attrNameLst>
                                          <p:attrName>ppt_h</p:attrName>
                                        </p:attrNameLst>
                                      </p:cBhvr>
                                      <p:tavLst>
                                        <p:tav tm="0">
                                          <p:val>
                                            <p:strVal val="#ppt_h"/>
                                          </p:val>
                                        </p:tav>
                                        <p:tav tm="100000">
                                          <p:val>
                                            <p:strVal val="#ppt_h"/>
                                          </p:val>
                                        </p:tav>
                                      </p:tavLst>
                                    </p:anim>
                                  </p:childTnLst>
                                </p:cTn>
                              </p:par>
                            </p:childTnLst>
                          </p:cTn>
                        </p:par>
                        <p:par>
                          <p:cTn id="14" fill="hold">
                            <p:stCondLst>
                              <p:cond delay="7000"/>
                            </p:stCondLst>
                            <p:childTnLst>
                              <p:par>
                                <p:cTn id="15" presetID="34"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from="(-#ppt_w/2)" to="(#ppt_x)" calcmode="lin" valueType="num">
                                      <p:cBhvr>
                                        <p:cTn id="17" dur="600" fill="hold">
                                          <p:stCondLst>
                                            <p:cond delay="0"/>
                                          </p:stCondLst>
                                        </p:cTn>
                                        <p:tgtEl>
                                          <p:spTgt spid="4"/>
                                        </p:tgtEl>
                                        <p:attrNameLst>
                                          <p:attrName>ppt_x</p:attrName>
                                        </p:attrNameLst>
                                      </p:cBhvr>
                                    </p:anim>
                                    <p:anim from="0" to="-1.0" calcmode="lin" valueType="num">
                                      <p:cBhvr>
                                        <p:cTn id="18" dur="200" decel="50000" autoRev="1" fill="hold">
                                          <p:stCondLst>
                                            <p:cond delay="600"/>
                                          </p:stCondLst>
                                        </p:cTn>
                                        <p:tgtEl>
                                          <p:spTgt spid="4"/>
                                        </p:tgtEl>
                                        <p:attrNameLst>
                                          <p:attrName>xshear</p:attrName>
                                        </p:attrNameLst>
                                      </p:cBhvr>
                                    </p:anim>
                                    <p:animScale>
                                      <p:cBhvr>
                                        <p:cTn id="19" dur="200" decel="100000" autoRev="1" fill="hold">
                                          <p:stCondLst>
                                            <p:cond delay="600"/>
                                          </p:stCondLst>
                                        </p:cTn>
                                        <p:tgtEl>
                                          <p:spTgt spid="4"/>
                                        </p:tgtEl>
                                      </p:cBhvr>
                                      <p:from x="100000" y="100000"/>
                                      <p:to x="80000" y="100000"/>
                                    </p:animScale>
                                    <p:anim by="(#ppt_h/3+#ppt_w*0.1)" calcmode="lin" valueType="num">
                                      <p:cBhvr additive="sum">
                                        <p:cTn id="20" dur="200" decel="100000" autoRev="1" fill="hold">
                                          <p:stCondLst>
                                            <p:cond delay="600"/>
                                          </p:stCondLst>
                                        </p:cTn>
                                        <p:tgtEl>
                                          <p:spTgt spid="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שפע">
  <a:themeElements>
    <a:clrScheme name="שפע">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שפע">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שפע">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4907</TotalTime>
  <Words>4034</Words>
  <Application>Microsoft Office PowerPoint</Application>
  <PresentationFormat>‫הצגה על המסך (4:3)</PresentationFormat>
  <Paragraphs>308</Paragraphs>
  <Slides>32</Slides>
  <Notes>2</Notes>
  <HiddenSlides>0</HiddenSlides>
  <MMClips>0</MMClips>
  <ScaleCrop>false</ScaleCrop>
  <HeadingPairs>
    <vt:vector size="4" baseType="variant">
      <vt:variant>
        <vt:lpstr>ערכת נושא</vt:lpstr>
      </vt:variant>
      <vt:variant>
        <vt:i4>2</vt:i4>
      </vt:variant>
      <vt:variant>
        <vt:lpstr>כותרות שקופיות</vt:lpstr>
      </vt:variant>
      <vt:variant>
        <vt:i4>32</vt:i4>
      </vt:variant>
    </vt:vector>
  </HeadingPairs>
  <TitlesOfParts>
    <vt:vector size="34" baseType="lpstr">
      <vt:lpstr>ערכת נושא Office</vt:lpstr>
      <vt:lpstr>שפע</vt:lpstr>
      <vt:lpstr>שקופית 1</vt:lpstr>
      <vt:lpstr>שקופית 2</vt:lpstr>
      <vt:lpstr>שקופית 3</vt:lpstr>
      <vt:lpstr>שקופית 4</vt:lpstr>
      <vt:lpstr>שקופית 5</vt:lpstr>
      <vt:lpstr>שקופית 6</vt:lpstr>
      <vt:lpstr>שקופית 7</vt:lpstr>
      <vt:lpstr>שקופית 8</vt:lpstr>
      <vt:lpstr>שקופית 9</vt:lpstr>
      <vt:lpstr>שקופית 10</vt:lpstr>
      <vt:lpstr>שקופית 11</vt:lpstr>
      <vt:lpstr>שקופית 12</vt:lpstr>
      <vt:lpstr>שקופית 13</vt:lpstr>
      <vt:lpstr>שקופית 14</vt:lpstr>
      <vt:lpstr>שקופית 15</vt:lpstr>
      <vt:lpstr>שקופית 16</vt:lpstr>
      <vt:lpstr>שקופית 17</vt:lpstr>
      <vt:lpstr>שקופית 18</vt:lpstr>
      <vt:lpstr>שקופית 19</vt:lpstr>
      <vt:lpstr>שקופית 20</vt:lpstr>
      <vt:lpstr>שקופית 21</vt:lpstr>
      <vt:lpstr>שקופית 22</vt:lpstr>
      <vt:lpstr>שקופית 23</vt:lpstr>
      <vt:lpstr>שקופית 24</vt:lpstr>
      <vt:lpstr>שקופית 25</vt:lpstr>
      <vt:lpstr>שקופית 26</vt:lpstr>
      <vt:lpstr>שקופית 27</vt:lpstr>
      <vt:lpstr>שקופית 28</vt:lpstr>
      <vt:lpstr>שקופית 29</vt:lpstr>
      <vt:lpstr>שקופית 30</vt:lpstr>
      <vt:lpstr>שקופית 31</vt:lpstr>
      <vt:lpstr>שקופית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שקופית 1</dc:title>
  <dc:creator>User</dc:creator>
  <cp:lastModifiedBy>User</cp:lastModifiedBy>
  <cp:revision>40</cp:revision>
  <dcterms:created xsi:type="dcterms:W3CDTF">2019-08-20T07:01:48Z</dcterms:created>
  <dcterms:modified xsi:type="dcterms:W3CDTF">2019-12-16T11:40:47Z</dcterms:modified>
</cp:coreProperties>
</file>